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8" r:id="rId2"/>
    <p:sldId id="257" r:id="rId3"/>
    <p:sldId id="258" r:id="rId4"/>
    <p:sldId id="296" r:id="rId5"/>
    <p:sldId id="268" r:id="rId6"/>
    <p:sldId id="293" r:id="rId7"/>
    <p:sldId id="283" r:id="rId8"/>
    <p:sldId id="284" r:id="rId9"/>
    <p:sldId id="274" r:id="rId10"/>
    <p:sldId id="29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E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1535D-3895-4315-BBF0-6FA817F1E5F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5796-9110-4E69-BFFC-47751E63C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1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017C2F-146C-4E98-BBD6-3B546C753FE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020812-50F6-4FC5-9893-774C4499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4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lfs.2020.117592" TargetMode="External"/><Relationship Id="rId4" Type="http://schemas.openxmlformats.org/officeDocument/2006/relationships/hyperlink" Target="https://doi.org/10.1016.S2468-1253(20)30057-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sld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864E5C9-52C9-4572-AC75-548B9B9C2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CC6500-4DBD-4C34-BC14-2387FB483B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3258688" cy="3255264"/>
          </a:xfrm>
        </p:spPr>
        <p:txBody>
          <a:bodyPr>
            <a:normAutofit/>
          </a:bodyPr>
          <a:lstStyle/>
          <a:p>
            <a:r>
              <a:rPr lang="en-US" sz="3700"/>
              <a:t>COVID-19 Infection in Persons with Underlying Chronic Viral Hepatitis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3228521" cy="914400"/>
          </a:xfrm>
        </p:spPr>
        <p:txBody>
          <a:bodyPr>
            <a:normAutofit/>
          </a:bodyPr>
          <a:lstStyle/>
          <a:p>
            <a:r>
              <a:rPr lang="en-US" sz="1400"/>
              <a:t>Brian J McMahon MD      Liver Disease and Hepatitis Program</a:t>
            </a:r>
          </a:p>
          <a:p>
            <a:r>
              <a:rPr lang="en-US" sz="1400"/>
              <a:t>Alaska Native Tribal Health Consortium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A5564CB-C5C8-824D-B98E-E0C971CBD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50" y="759599"/>
            <a:ext cx="5330650" cy="5330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34A3B6-BAD2-4156-BDC6-4736248BF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906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06287"/>
            <a:ext cx="7491158" cy="6082748"/>
          </a:xfrm>
        </p:spPr>
        <p:txBody>
          <a:bodyPr>
            <a:normAutofit/>
          </a:bodyPr>
          <a:lstStyle/>
          <a:p>
            <a:r>
              <a:rPr lang="en-US" sz="2800" dirty="0"/>
              <a:t>Liver involvement due to COVID-19 occurs in up to half of patients who are hospitalized</a:t>
            </a:r>
          </a:p>
          <a:p>
            <a:r>
              <a:rPr lang="en-US" sz="2800" dirty="0"/>
              <a:t>All seriously ill persons with COVID-19 should have LFTs done as part of their initial evaluation</a:t>
            </a:r>
          </a:p>
          <a:p>
            <a:r>
              <a:rPr lang="en-US" sz="2800" dirty="0"/>
              <a:t>Persons with elevated LFTs and COVID-19 should also have testing for other concomitant liver conditions such as HBV and HCV and investigated for NAFLD</a:t>
            </a:r>
          </a:p>
          <a:p>
            <a:r>
              <a:rPr lang="en-US" sz="2800" dirty="0"/>
              <a:t>Caution is advised in prescribing medications that might benefit persons with COVID-19, especially those with underlying liver disease. </a:t>
            </a:r>
          </a:p>
          <a:p>
            <a:pPr lvl="1"/>
            <a:r>
              <a:rPr lang="en-US" sz="2400" dirty="0"/>
              <a:t>Some medications not approved for COVID-19 may cause liver toxicity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9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Insights for </a:t>
            </a:r>
            <a:r>
              <a:rPr lang="en-US" dirty="0" err="1"/>
              <a:t>Hepatology</a:t>
            </a:r>
            <a:r>
              <a:rPr lang="en-US" dirty="0"/>
              <a:t> and Liver Transplant Providers During the COVID-19 Pandemic, AASLD, updated 4/7/20. Available at </a:t>
            </a:r>
            <a:r>
              <a:rPr lang="en-US" dirty="0">
                <a:hlinkClick r:id="rId2"/>
              </a:rPr>
              <a:t>www.aasld.org</a:t>
            </a:r>
            <a:endParaRPr lang="en-US" dirty="0"/>
          </a:p>
          <a:p>
            <a:r>
              <a:rPr lang="en-US" dirty="0" err="1"/>
              <a:t>Elfiky</a:t>
            </a:r>
            <a:r>
              <a:rPr lang="en-US" dirty="0"/>
              <a:t>, A. Ribavirin, </a:t>
            </a:r>
            <a:r>
              <a:rPr lang="en-US" dirty="0" err="1"/>
              <a:t>remdesivir</a:t>
            </a:r>
            <a:r>
              <a:rPr lang="en-US" dirty="0"/>
              <a:t>, </a:t>
            </a:r>
            <a:r>
              <a:rPr lang="en-US" dirty="0" err="1"/>
              <a:t>sofosbuvir</a:t>
            </a:r>
            <a:r>
              <a:rPr lang="en-US" dirty="0"/>
              <a:t>, </a:t>
            </a:r>
            <a:r>
              <a:rPr lang="en-US" dirty="0" err="1"/>
              <a:t>galidesivir</a:t>
            </a:r>
            <a:r>
              <a:rPr lang="en-US" dirty="0"/>
              <a:t>, and </a:t>
            </a:r>
            <a:r>
              <a:rPr lang="en-US" dirty="0" err="1"/>
              <a:t>tenofovir</a:t>
            </a:r>
            <a:r>
              <a:rPr lang="en-US" dirty="0"/>
              <a:t> against SARS-CoV-2 RNA dependent RNA polymerase (</a:t>
            </a:r>
            <a:r>
              <a:rPr lang="en-US" dirty="0" err="1"/>
              <a:t>RdRp</a:t>
            </a:r>
            <a:r>
              <a:rPr lang="en-US" dirty="0"/>
              <a:t>): A molecular docking study, Life Sciences, online 3/25/20 in press pre-proof; </a:t>
            </a:r>
            <a:r>
              <a:rPr lang="en-US" dirty="0">
                <a:hlinkClick r:id="rId3"/>
              </a:rPr>
              <a:t>https://doi.org/10.1016/j.lfs.2020.117592</a:t>
            </a:r>
            <a:endParaRPr lang="en-US" dirty="0"/>
          </a:p>
          <a:p>
            <a:r>
              <a:rPr lang="en-US" dirty="0"/>
              <a:t>Zhang C, Shi L, Wang F. Liver injury in COVID-19: management and challenges. The Lancet. 3/4/20. DOI: </a:t>
            </a:r>
            <a:r>
              <a:rPr lang="en-US" dirty="0">
                <a:hlinkClick r:id="rId4"/>
              </a:rPr>
              <a:t>https://doi.org/10.1016.S2468-1253(20)30057-1</a:t>
            </a:r>
            <a:endParaRPr lang="en-US" dirty="0"/>
          </a:p>
          <a:p>
            <a:r>
              <a:rPr lang="en-US" dirty="0"/>
              <a:t>Guan WJ, Zhong NS. Clinical Characteristics of Covid-19 in China. Reply. N </a:t>
            </a:r>
            <a:r>
              <a:rPr lang="en-US" dirty="0" err="1"/>
              <a:t>Engl</a:t>
            </a:r>
            <a:r>
              <a:rPr lang="en-US" dirty="0"/>
              <a:t> J Med 2020;382.</a:t>
            </a:r>
          </a:p>
          <a:p>
            <a:r>
              <a:rPr lang="en-US" dirty="0"/>
              <a:t>Preliminary Estimates of the Prevalence of Selected Underlying Health Conditions Among Patients with Coronavirus Disease 2019 - United States, February 12-March 28, 2020. MMWR </a:t>
            </a:r>
            <a:r>
              <a:rPr lang="en-US" dirty="0" err="1"/>
              <a:t>Morb</a:t>
            </a:r>
            <a:r>
              <a:rPr lang="en-US" dirty="0"/>
              <a:t> Mortal </a:t>
            </a:r>
            <a:r>
              <a:rPr lang="en-US" dirty="0" err="1"/>
              <a:t>Wkly</a:t>
            </a:r>
            <a:r>
              <a:rPr lang="en-US" dirty="0"/>
              <a:t> Rep 2020;69:382-386.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4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Liver Function Tests in Patients with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051" y="864108"/>
            <a:ext cx="7491158" cy="5120640"/>
          </a:xfrm>
        </p:spPr>
        <p:txBody>
          <a:bodyPr/>
          <a:lstStyle/>
          <a:p>
            <a:r>
              <a:rPr lang="en-US" sz="3200" dirty="0"/>
              <a:t>Liver injury in mild COVID-19 cases is </a:t>
            </a:r>
          </a:p>
          <a:p>
            <a:pPr lvl="1"/>
            <a:r>
              <a:rPr lang="en-US" sz="2800" dirty="0"/>
              <a:t>usually transient </a:t>
            </a:r>
          </a:p>
          <a:p>
            <a:pPr lvl="1"/>
            <a:r>
              <a:rPr lang="en-US" sz="2800" dirty="0"/>
              <a:t>does not require specific treatment</a:t>
            </a:r>
          </a:p>
          <a:p>
            <a:r>
              <a:rPr lang="en-US" sz="3200" dirty="0"/>
              <a:t>Underlying chronic liver disease </a:t>
            </a:r>
          </a:p>
          <a:p>
            <a:pPr lvl="1"/>
            <a:r>
              <a:rPr lang="en-US" sz="2800" dirty="0"/>
              <a:t>1% of hospital admissions </a:t>
            </a:r>
          </a:p>
          <a:p>
            <a:pPr lvl="1"/>
            <a:r>
              <a:rPr lang="en-US" sz="2800" dirty="0"/>
              <a:t>2% of ICU patients with underlying COVID-19</a:t>
            </a:r>
          </a:p>
          <a:p>
            <a:r>
              <a:rPr lang="en-US" sz="3200" dirty="0"/>
              <a:t>Low serum albumin on hospital admission : Marker of COVID-19 severity</a:t>
            </a:r>
          </a:p>
          <a:p>
            <a:endParaRPr lang="en-US" dirty="0"/>
          </a:p>
          <a:p>
            <a:pPr lvl="1"/>
            <a:r>
              <a:rPr lang="en-US" dirty="0"/>
              <a:t>MMWR/ April 3, 2020 / 69(13);382–386</a:t>
            </a:r>
          </a:p>
        </p:txBody>
      </p:sp>
    </p:spTree>
    <p:extLst>
      <p:ext uri="{BB962C8B-B14F-4D97-AF65-F5344CB8AC3E}">
        <p14:creationId xmlns:p14="http://schemas.microsoft.com/office/powerpoint/2010/main" val="95114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(do not)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017" y="218661"/>
            <a:ext cx="7871791" cy="6440556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/>
              <a:t>Obese </a:t>
            </a:r>
            <a:r>
              <a:rPr lang="en-US" sz="2400" dirty="0"/>
              <a:t>persons with chronic HBV or HCV may be at a higher risk for adverse </a:t>
            </a:r>
            <a:r>
              <a:rPr lang="en-US" sz="2400" dirty="0" smtClean="0"/>
              <a:t>outcomes. </a:t>
            </a:r>
            <a:endParaRPr lang="en-US" sz="2400" dirty="0"/>
          </a:p>
          <a:p>
            <a:pPr lvl="1"/>
            <a:r>
              <a:rPr lang="en-US" sz="2400" dirty="0"/>
              <a:t>Many likely </a:t>
            </a:r>
            <a:r>
              <a:rPr lang="en-US" sz="2400" dirty="0" smtClean="0"/>
              <a:t>have metabolic dysfunction associated non</a:t>
            </a:r>
            <a:r>
              <a:rPr lang="en-US" sz="2400" dirty="0"/>
              <a:t>-alcoholic fatty liver disease </a:t>
            </a:r>
            <a:r>
              <a:rPr lang="en-US" sz="2400" dirty="0" smtClean="0"/>
              <a:t>(MAFLD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Obesity independent risk factor for death 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n-US" sz="2400" dirty="0"/>
          </a:p>
          <a:p>
            <a:r>
              <a:rPr lang="en-US" sz="2400" dirty="0" smtClean="0"/>
              <a:t>Rare </a:t>
            </a:r>
            <a:r>
              <a:rPr lang="en-US" sz="2400" dirty="0"/>
              <a:t>cases of severe liver injury have been described in patients with COVID-19 illness</a:t>
            </a:r>
          </a:p>
          <a:p>
            <a:r>
              <a:rPr lang="en-US" sz="2400" dirty="0"/>
              <a:t>Challenge to differentiate whether increases in LFTs in persons with chronic HBV or HCV are due to </a:t>
            </a:r>
          </a:p>
          <a:p>
            <a:pPr lvl="1"/>
            <a:r>
              <a:rPr lang="en-US" sz="2000" dirty="0"/>
              <a:t>SARS-CoV-2 infection, </a:t>
            </a:r>
          </a:p>
          <a:p>
            <a:pPr lvl="1"/>
            <a:r>
              <a:rPr lang="en-US" sz="2000" dirty="0"/>
              <a:t>Its complications, </a:t>
            </a:r>
          </a:p>
          <a:p>
            <a:pPr lvl="1"/>
            <a:r>
              <a:rPr lang="en-US" sz="2000" dirty="0"/>
              <a:t>Drug-induced liver injury. </a:t>
            </a:r>
          </a:p>
        </p:txBody>
      </p:sp>
    </p:spTree>
    <p:extLst>
      <p:ext uri="{BB962C8B-B14F-4D97-AF65-F5344CB8AC3E}">
        <p14:creationId xmlns:p14="http://schemas.microsoft.com/office/powerpoint/2010/main" val="65291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Disease Workup during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61341" cy="5120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all </a:t>
            </a:r>
            <a:r>
              <a:rPr lang="en-US" sz="2800" dirty="0"/>
              <a:t>patients </a:t>
            </a:r>
            <a:r>
              <a:rPr lang="en-US" sz="2800" dirty="0" smtClean="0"/>
              <a:t>admitted </a:t>
            </a:r>
            <a:r>
              <a:rPr lang="en-US" sz="2800" dirty="0"/>
              <a:t>to hospital, </a:t>
            </a:r>
            <a:r>
              <a:rPr lang="en-US" sz="2800" dirty="0" smtClean="0"/>
              <a:t>test:</a:t>
            </a:r>
            <a:endParaRPr lang="en-US" sz="2800" dirty="0"/>
          </a:p>
          <a:p>
            <a:pPr lvl="1"/>
            <a:r>
              <a:rPr lang="en-US" sz="2400" dirty="0"/>
              <a:t>HBsAg </a:t>
            </a:r>
          </a:p>
          <a:p>
            <a:pPr lvl="1"/>
            <a:r>
              <a:rPr lang="en-US" sz="2400" dirty="0"/>
              <a:t>anti-HCV with HCV </a:t>
            </a:r>
            <a:r>
              <a:rPr lang="en-US" sz="2400" dirty="0" smtClean="0"/>
              <a:t>RNA </a:t>
            </a:r>
            <a:r>
              <a:rPr lang="en-US" sz="2400" dirty="0"/>
              <a:t>if anti-HCV positive </a:t>
            </a:r>
          </a:p>
          <a:p>
            <a:r>
              <a:rPr lang="en-US" sz="2800" dirty="0"/>
              <a:t>Avoid  procedures during the COVID-19 illness</a:t>
            </a:r>
          </a:p>
          <a:p>
            <a:pPr lvl="1"/>
            <a:r>
              <a:rPr lang="en-US" sz="2400" dirty="0"/>
              <a:t> That could put others at risk such as  liver US or other advanced imaging unless clinical suspicion for biliary obstruction, cholangitis, venous thrombosis</a:t>
            </a:r>
          </a:p>
          <a:p>
            <a:pPr lvl="1"/>
            <a:r>
              <a:rPr lang="en-US" sz="2400" dirty="0"/>
              <a:t>Reschedule these procedures for after patients have recovered from COVID-19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9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Caring for Patients  with Liver Disease from Afar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8069813" cy="5120640"/>
          </a:xfrm>
        </p:spPr>
        <p:txBody>
          <a:bodyPr>
            <a:normAutofit/>
          </a:bodyPr>
          <a:lstStyle/>
          <a:p>
            <a:r>
              <a:rPr lang="en-US" sz="2400" dirty="0"/>
              <a:t>Ensure that patients have refills for essential medications </a:t>
            </a:r>
          </a:p>
          <a:p>
            <a:pPr lvl="1"/>
            <a:r>
              <a:rPr lang="en-US" sz="2000" dirty="0"/>
              <a:t>Provide 90-day supplies instead of 30-day supplies for HBV oral antiviral drugs </a:t>
            </a:r>
          </a:p>
          <a:p>
            <a:pPr lvl="1"/>
            <a:r>
              <a:rPr lang="en-US" sz="2000" dirty="0"/>
              <a:t>Full course of DAA medications to complete HCV treatment if this has been started</a:t>
            </a:r>
          </a:p>
          <a:p>
            <a:r>
              <a:rPr lang="en-US" sz="2400" dirty="0"/>
              <a:t>Many insurance companies are waiving early medication refill limits. </a:t>
            </a:r>
          </a:p>
          <a:p>
            <a:r>
              <a:rPr lang="en-US" sz="2400" dirty="0"/>
              <a:t>Instruct patients to wash their hands, practice social distancing, disinfect surfaces frequently, stay away from those who are ill</a:t>
            </a:r>
          </a:p>
          <a:p>
            <a:r>
              <a:rPr lang="en-US" sz="2400" dirty="0"/>
              <a:t>For tests postponed:</a:t>
            </a:r>
          </a:p>
          <a:p>
            <a:pPr lvl="1"/>
            <a:r>
              <a:rPr lang="en-US" sz="2200" dirty="0"/>
              <a:t> Remind patients who need them to follow up when restrictions are lifted. </a:t>
            </a:r>
          </a:p>
          <a:p>
            <a:pPr lvl="1"/>
            <a:r>
              <a:rPr lang="en-US" sz="2200" dirty="0"/>
              <a:t>Give them a specific plan. </a:t>
            </a:r>
          </a:p>
        </p:txBody>
      </p:sp>
    </p:spTree>
    <p:extLst>
      <p:ext uri="{BB962C8B-B14F-4D97-AF65-F5344CB8AC3E}">
        <p14:creationId xmlns:p14="http://schemas.microsoft.com/office/powerpoint/2010/main" val="416326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 Patients with HBV or HCV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630306" cy="5120640"/>
          </a:xfrm>
        </p:spPr>
        <p:txBody>
          <a:bodyPr/>
          <a:lstStyle/>
          <a:p>
            <a:r>
              <a:rPr lang="en-US" sz="2400" dirty="0"/>
              <a:t>It is not known whether patients with chronic HCV or HBV infection have a greater risk or not of severe disease after acquiring COVID-</a:t>
            </a:r>
            <a:r>
              <a:rPr lang="en-US" sz="2400" dirty="0" smtClean="0"/>
              <a:t>19</a:t>
            </a:r>
          </a:p>
          <a:p>
            <a:pPr marL="640080" lvl="2">
              <a:spcBef>
                <a:spcPts val="1200"/>
              </a:spcBef>
              <a:spcAft>
                <a:spcPts val="0"/>
              </a:spcAft>
            </a:pPr>
            <a:r>
              <a:rPr lang="en-US" sz="2000" dirty="0"/>
              <a:t>Unknown whether patients on antiviral drugs for HCV or HBV are at less of a risk of severe outcomes after acquiring COVID-19</a:t>
            </a:r>
          </a:p>
          <a:p>
            <a:r>
              <a:rPr lang="en-US" sz="2400" dirty="0" smtClean="0"/>
              <a:t>Do </a:t>
            </a:r>
            <a:r>
              <a:rPr lang="en-US" sz="2400" dirty="0"/>
              <a:t>not stop antiviral meds for HBV or HCV in patients who present with COVID-</a:t>
            </a:r>
            <a:r>
              <a:rPr lang="en-US" sz="2400" dirty="0" smtClean="0"/>
              <a:t>19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6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that can bind in vitro to RdRp sites of CoV-SARS-2 strain of Coronavirus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789332" cy="5120640"/>
          </a:xfrm>
        </p:spPr>
        <p:txBody>
          <a:bodyPr/>
          <a:lstStyle/>
          <a:p>
            <a:r>
              <a:rPr lang="en-US" sz="3200" dirty="0"/>
              <a:t>Currently FDA-approved drugs can bind to the RdRp site on the CoV-SARS-2 virus strain: </a:t>
            </a:r>
          </a:p>
          <a:p>
            <a:pPr lvl="1"/>
            <a:r>
              <a:rPr lang="en-US" sz="3000" dirty="0"/>
              <a:t>Sofosbuvir,</a:t>
            </a:r>
          </a:p>
          <a:p>
            <a:pPr lvl="1"/>
            <a:r>
              <a:rPr lang="en-US" sz="3000" dirty="0"/>
              <a:t>Ribavirin</a:t>
            </a:r>
          </a:p>
          <a:p>
            <a:pPr lvl="1"/>
            <a:r>
              <a:rPr lang="en-US" sz="3000" dirty="0"/>
              <a:t>Tenofovir,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2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588125"/>
            <a:ext cx="11272915" cy="5681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6371" y="0"/>
            <a:ext cx="681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Drugs that Attach to Coronaviruses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D0AD9F-23D7-45A1-A145-111D7D1A0A9F}"/>
              </a:ext>
            </a:extLst>
          </p:cNvPr>
          <p:cNvSpPr txBox="1"/>
          <p:nvPr/>
        </p:nvSpPr>
        <p:spPr>
          <a:xfrm>
            <a:off x="709441" y="6269874"/>
            <a:ext cx="483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AASLD Webinar on COVID-19 and the Liver</a:t>
            </a:r>
          </a:p>
        </p:txBody>
      </p:sp>
    </p:spTree>
    <p:extLst>
      <p:ext uri="{BB962C8B-B14F-4D97-AF65-F5344CB8AC3E}">
        <p14:creationId xmlns:p14="http://schemas.microsoft.com/office/powerpoint/2010/main" val="219406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3cc1952-0f89-40c5-a08f-a6d89263f483@ant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2" y="452583"/>
            <a:ext cx="11144365" cy="55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E7762D-C431-4B8D-A41E-AAD7969709F7}"/>
              </a:ext>
            </a:extLst>
          </p:cNvPr>
          <p:cNvSpPr txBox="1"/>
          <p:nvPr/>
        </p:nvSpPr>
        <p:spPr>
          <a:xfrm>
            <a:off x="709441" y="6269874"/>
            <a:ext cx="483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AASLD Webinar on COVID-19 and the Liver</a:t>
            </a:r>
          </a:p>
        </p:txBody>
      </p:sp>
    </p:spTree>
    <p:extLst>
      <p:ext uri="{BB962C8B-B14F-4D97-AF65-F5344CB8AC3E}">
        <p14:creationId xmlns:p14="http://schemas.microsoft.com/office/powerpoint/2010/main" val="90651297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807</Words>
  <Application>Microsoft Macintosh PowerPoint</Application>
  <PresentationFormat>Custom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Frame</vt:lpstr>
      <vt:lpstr>COVID-19 Infection in Persons with Underlying Chronic Viral Hepatitis</vt:lpstr>
      <vt:lpstr>Elevated Liver Function Tests in Patients with COVID-19</vt:lpstr>
      <vt:lpstr>What we (do not) know</vt:lpstr>
      <vt:lpstr>Liver Disease Workup during COVID-19 Pandemic</vt:lpstr>
      <vt:lpstr>Caring for Patients  with Liver Disease from Afar</vt:lpstr>
      <vt:lpstr>COVID-19 in Patients with HBV or HCV</vt:lpstr>
      <vt:lpstr>Medications that can bind in vitro to RdRp sites of CoV-SARS-2 strain of Coronavirus</vt:lpstr>
      <vt:lpstr>PowerPoint Presentation</vt:lpstr>
      <vt:lpstr>PowerPoint Presentation</vt:lpstr>
      <vt:lpstr>Conclusions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Infection in Persons with Underlying Chronic Viral Hepatitis</dc:title>
  <dc:creator>Dirk J van Leeuwen</dc:creator>
  <cp:lastModifiedBy>Cihan Yurdaydin</cp:lastModifiedBy>
  <cp:revision>3</cp:revision>
  <dcterms:created xsi:type="dcterms:W3CDTF">2020-05-17T15:55:52Z</dcterms:created>
  <dcterms:modified xsi:type="dcterms:W3CDTF">2020-05-27T12:19:11Z</dcterms:modified>
</cp:coreProperties>
</file>