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8"/>
  </p:notesMasterIdLst>
  <p:sldIdLst>
    <p:sldId id="256" r:id="rId2"/>
    <p:sldId id="257" r:id="rId3"/>
    <p:sldId id="317" r:id="rId4"/>
    <p:sldId id="315" r:id="rId5"/>
    <p:sldId id="314" r:id="rId6"/>
    <p:sldId id="316" r:id="rId7"/>
  </p:sldIdLst>
  <p:sldSz cx="12161838" cy="6858000"/>
  <p:notesSz cx="9144000" cy="6858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9592" autoAdjust="0"/>
  </p:normalViewPr>
  <p:slideViewPr>
    <p:cSldViewPr>
      <p:cViewPr>
        <p:scale>
          <a:sx n="72" d="100"/>
          <a:sy n="72" d="100"/>
        </p:scale>
        <p:origin x="-1200" y="-288"/>
      </p:cViewPr>
      <p:guideLst>
        <p:guide orient="horz" pos="2880"/>
        <p:guide pos="28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AA1EE-8265-46D7-8DA1-407BDC71B033}" type="datetimeFigureOut">
              <a:rPr lang="pt-PT" smtClean="0"/>
              <a:t>6/3/20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20950" y="857250"/>
            <a:ext cx="4102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DB8D1-2C3C-4F35-B1F7-7B6B3C75838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2814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20950" y="857250"/>
            <a:ext cx="4102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DB8D1-2C3C-4F35-B1F7-7B6B3C75838B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5186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2398" y="1447806"/>
            <a:ext cx="8806118" cy="3329581"/>
          </a:xfrm>
        </p:spPr>
        <p:txBody>
          <a:bodyPr anchor="b"/>
          <a:lstStyle>
            <a:lvl1pPr>
              <a:defRPr sz="54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398" y="4777380"/>
            <a:ext cx="880611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3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7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31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5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8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62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6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50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1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403" y="4800587"/>
            <a:ext cx="8806116" cy="566738"/>
          </a:xfrm>
        </p:spPr>
        <p:txBody>
          <a:bodyPr anchor="b">
            <a:normAutofit/>
          </a:bodyPr>
          <a:lstStyle>
            <a:lvl1pPr algn="l">
              <a:defRPr sz="180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2398" y="685800"/>
            <a:ext cx="880611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9" y="5367325"/>
            <a:ext cx="8806115" cy="493712"/>
          </a:xfrm>
        </p:spPr>
        <p:txBody>
          <a:bodyPr>
            <a:normAutofit/>
          </a:bodyPr>
          <a:lstStyle>
            <a:lvl1pPr marL="0" indent="0">
              <a:buNone/>
              <a:defRPr sz="902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6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398" y="1447800"/>
            <a:ext cx="8806118" cy="1981200"/>
          </a:xfrm>
        </p:spPr>
        <p:txBody>
          <a:bodyPr/>
          <a:lstStyle>
            <a:lvl1pPr>
              <a:defRPr sz="36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8" y="3657600"/>
            <a:ext cx="880611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3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27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318" y="1447805"/>
            <a:ext cx="7981604" cy="2317649"/>
          </a:xfrm>
        </p:spPr>
        <p:txBody>
          <a:bodyPr/>
          <a:lstStyle>
            <a:lvl1pPr>
              <a:defRPr sz="36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4577" y="3765449"/>
            <a:ext cx="724851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3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8" y="4350657"/>
            <a:ext cx="880611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3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6310" y="971253"/>
            <a:ext cx="800137" cy="1503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73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09834" y="2613787"/>
            <a:ext cx="800137" cy="1503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73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546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400" y="3124201"/>
            <a:ext cx="8806119" cy="1653180"/>
          </a:xfrm>
        </p:spPr>
        <p:txBody>
          <a:bodyPr anchor="b"/>
          <a:lstStyle>
            <a:lvl1pPr algn="l">
              <a:defRPr sz="300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398" y="4777381"/>
            <a:ext cx="8806118" cy="860400"/>
          </a:xfrm>
        </p:spPr>
        <p:txBody>
          <a:bodyPr anchor="t"/>
          <a:lstStyle>
            <a:lvl1pPr marL="0" indent="0" algn="l">
              <a:buNone/>
              <a:defRPr sz="1504" cap="none">
                <a:solidFill>
                  <a:schemeClr val="accent1"/>
                </a:solidFill>
              </a:defRPr>
            </a:lvl1pPr>
            <a:lvl2pPr marL="343769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537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3pPr>
            <a:lvl4pPr marL="1031306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4pPr>
            <a:lvl5pPr marL="1375075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5pPr>
            <a:lvl6pPr marL="1718843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6pPr>
            <a:lvl7pPr marL="2062612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7pPr>
            <a:lvl8pPr marL="2406381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8pPr>
            <a:lvl9pPr marL="2750149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633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549" y="1981200"/>
            <a:ext cx="2940341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1019" y="2667000"/>
            <a:ext cx="292086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5062" y="1981200"/>
            <a:ext cx="2929739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64534" y="2667000"/>
            <a:ext cx="294026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08925" y="1981200"/>
            <a:ext cx="2925622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08925" y="2667000"/>
            <a:ext cx="292562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7891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46812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47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020" y="4250949"/>
            <a:ext cx="2933541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1020" y="2209800"/>
            <a:ext cx="293354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1020" y="4827217"/>
            <a:ext cx="2933541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0765" y="4250949"/>
            <a:ext cx="2924036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0764" y="2209800"/>
            <a:ext cx="292403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79415" y="4827216"/>
            <a:ext cx="2927909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08925" y="4250949"/>
            <a:ext cx="2925622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08925" y="2209800"/>
            <a:ext cx="292562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08805" y="4827214"/>
            <a:ext cx="2929496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17891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46812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45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1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5830" y="430219"/>
            <a:ext cx="1748720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1019" y="773205"/>
            <a:ext cx="7406714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1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GO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55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403" y="2861736"/>
            <a:ext cx="8806116" cy="1915647"/>
          </a:xfrm>
        </p:spPr>
        <p:txBody>
          <a:bodyPr anchor="b"/>
          <a:lstStyle>
            <a:lvl1pPr algn="l">
              <a:defRPr sz="300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2398" y="4777381"/>
            <a:ext cx="8806118" cy="860400"/>
          </a:xfrm>
        </p:spPr>
        <p:txBody>
          <a:bodyPr anchor="t"/>
          <a:lstStyle>
            <a:lvl1pPr marL="0" indent="0" algn="l">
              <a:buNone/>
              <a:defRPr sz="1504" cap="all">
                <a:solidFill>
                  <a:schemeClr val="accent1"/>
                </a:solidFill>
              </a:defRPr>
            </a:lvl1pPr>
            <a:lvl2pPr marL="343769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537" indent="0">
              <a:buNone/>
              <a:defRPr sz="1203">
                <a:solidFill>
                  <a:schemeClr val="tx1">
                    <a:tint val="75000"/>
                  </a:schemeClr>
                </a:solidFill>
              </a:defRPr>
            </a:lvl3pPr>
            <a:lvl4pPr marL="1031306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4pPr>
            <a:lvl5pPr marL="1375075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5pPr>
            <a:lvl6pPr marL="1718843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6pPr>
            <a:lvl7pPr marL="2062612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7pPr>
            <a:lvl8pPr marL="2406381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8pPr>
            <a:lvl9pPr marL="2750149" indent="0">
              <a:buNone/>
              <a:defRPr sz="10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873" y="2060577"/>
            <a:ext cx="4386605" cy="4195763"/>
          </a:xfrm>
        </p:spPr>
        <p:txBody>
          <a:bodyPr>
            <a:normAutofit/>
          </a:bodyPr>
          <a:lstStyle>
            <a:lvl1pPr>
              <a:defRPr sz="1353"/>
            </a:lvl1pPr>
            <a:lvl2pPr>
              <a:defRPr sz="1203"/>
            </a:lvl2pPr>
            <a:lvl3pPr>
              <a:defRPr sz="1053"/>
            </a:lvl3pPr>
            <a:lvl4pPr>
              <a:defRPr sz="902"/>
            </a:lvl4pPr>
            <a:lvl5pPr>
              <a:defRPr sz="902"/>
            </a:lvl5pPr>
            <a:lvl6pPr>
              <a:defRPr sz="902"/>
            </a:lvl6pPr>
            <a:lvl7pPr>
              <a:defRPr sz="902"/>
            </a:lvl7pPr>
            <a:lvl8pPr>
              <a:defRPr sz="902"/>
            </a:lvl8pPr>
            <a:lvl9pPr>
              <a:defRPr sz="9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1976" y="2056093"/>
            <a:ext cx="4386608" cy="4200245"/>
          </a:xfrm>
        </p:spPr>
        <p:txBody>
          <a:bodyPr>
            <a:normAutofit/>
          </a:bodyPr>
          <a:lstStyle>
            <a:lvl1pPr>
              <a:defRPr sz="1353"/>
            </a:lvl1pPr>
            <a:lvl2pPr>
              <a:defRPr sz="1203"/>
            </a:lvl2pPr>
            <a:lvl3pPr>
              <a:defRPr sz="1053"/>
            </a:lvl3pPr>
            <a:lvl4pPr>
              <a:defRPr sz="902"/>
            </a:lvl4pPr>
            <a:lvl5pPr>
              <a:defRPr sz="902"/>
            </a:lvl5pPr>
            <a:lvl6pPr>
              <a:defRPr sz="902"/>
            </a:lvl6pPr>
            <a:lvl7pPr>
              <a:defRPr sz="902"/>
            </a:lvl7pPr>
            <a:lvl8pPr>
              <a:defRPr sz="902"/>
            </a:lvl8pPr>
            <a:lvl9pPr>
              <a:defRPr sz="9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1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0871" y="1905000"/>
            <a:ext cx="4386604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0873" y="2514600"/>
            <a:ext cx="4386605" cy="3741738"/>
          </a:xfrm>
        </p:spPr>
        <p:txBody>
          <a:bodyPr>
            <a:normAutofit/>
          </a:bodyPr>
          <a:lstStyle>
            <a:lvl1pPr>
              <a:defRPr sz="1353"/>
            </a:lvl1pPr>
            <a:lvl2pPr>
              <a:defRPr sz="1203"/>
            </a:lvl2pPr>
            <a:lvl3pPr>
              <a:defRPr sz="1053"/>
            </a:lvl3pPr>
            <a:lvl4pPr>
              <a:defRPr sz="902"/>
            </a:lvl4pPr>
            <a:lvl5pPr>
              <a:defRPr sz="902"/>
            </a:lvl5pPr>
            <a:lvl6pPr>
              <a:defRPr sz="902"/>
            </a:lvl6pPr>
            <a:lvl7pPr>
              <a:defRPr sz="902"/>
            </a:lvl7pPr>
            <a:lvl8pPr>
              <a:defRPr sz="902"/>
            </a:lvl8pPr>
            <a:lvl9pPr>
              <a:defRPr sz="9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979" y="1905000"/>
            <a:ext cx="4386605" cy="576262"/>
          </a:xfrm>
        </p:spPr>
        <p:txBody>
          <a:bodyPr anchor="b">
            <a:noAutofit/>
          </a:bodyPr>
          <a:lstStyle>
            <a:lvl1pPr marL="0" indent="0">
              <a:buNone/>
              <a:defRPr sz="1805" b="0">
                <a:solidFill>
                  <a:schemeClr val="accent1"/>
                </a:solidFill>
              </a:defRPr>
            </a:lvl1pPr>
            <a:lvl2pPr marL="343769" indent="0">
              <a:buNone/>
              <a:defRPr sz="1504" b="1"/>
            </a:lvl2pPr>
            <a:lvl3pPr marL="687537" indent="0">
              <a:buNone/>
              <a:defRPr sz="1353" b="1"/>
            </a:lvl3pPr>
            <a:lvl4pPr marL="1031306" indent="0">
              <a:buNone/>
              <a:defRPr sz="1203" b="1"/>
            </a:lvl4pPr>
            <a:lvl5pPr marL="1375075" indent="0">
              <a:buNone/>
              <a:defRPr sz="1203" b="1"/>
            </a:lvl5pPr>
            <a:lvl6pPr marL="1718843" indent="0">
              <a:buNone/>
              <a:defRPr sz="1203" b="1"/>
            </a:lvl6pPr>
            <a:lvl7pPr marL="2062612" indent="0">
              <a:buNone/>
              <a:defRPr sz="1203" b="1"/>
            </a:lvl7pPr>
            <a:lvl8pPr marL="2406381" indent="0">
              <a:buNone/>
              <a:defRPr sz="1203" b="1"/>
            </a:lvl8pPr>
            <a:lvl9pPr marL="2750149" indent="0">
              <a:buNone/>
              <a:defRPr sz="12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979" y="2514600"/>
            <a:ext cx="4386605" cy="3741738"/>
          </a:xfrm>
        </p:spPr>
        <p:txBody>
          <a:bodyPr>
            <a:normAutofit/>
          </a:bodyPr>
          <a:lstStyle>
            <a:lvl1pPr>
              <a:defRPr sz="1353"/>
            </a:lvl1pPr>
            <a:lvl2pPr>
              <a:defRPr sz="1203"/>
            </a:lvl2pPr>
            <a:lvl3pPr>
              <a:defRPr sz="1053"/>
            </a:lvl3pPr>
            <a:lvl4pPr>
              <a:defRPr sz="902"/>
            </a:lvl4pPr>
            <a:lvl5pPr>
              <a:defRPr sz="902"/>
            </a:lvl5pPr>
            <a:lvl6pPr>
              <a:defRPr sz="902"/>
            </a:lvl6pPr>
            <a:lvl7pPr>
              <a:defRPr sz="902"/>
            </a:lvl7pPr>
            <a:lvl8pPr>
              <a:defRPr sz="902"/>
            </a:lvl8pPr>
            <a:lvl9pPr>
              <a:defRPr sz="9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5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4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398" y="1447800"/>
            <a:ext cx="3393533" cy="1447800"/>
          </a:xfrm>
        </p:spPr>
        <p:txBody>
          <a:bodyPr anchor="b"/>
          <a:lstStyle>
            <a:lvl1pPr algn="l">
              <a:defRPr sz="180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4026" y="1447800"/>
            <a:ext cx="5184493" cy="4572000"/>
          </a:xfrm>
        </p:spPr>
        <p:txBody>
          <a:bodyPr anchor="ctr">
            <a:normAutofit/>
          </a:bodyPr>
          <a:lstStyle>
            <a:lvl1pPr>
              <a:defRPr sz="1504"/>
            </a:lvl1pPr>
            <a:lvl2pPr>
              <a:defRPr sz="1353"/>
            </a:lvl2pPr>
            <a:lvl3pPr>
              <a:defRPr sz="1203"/>
            </a:lvl3pPr>
            <a:lvl4pPr>
              <a:defRPr sz="1053"/>
            </a:lvl4pPr>
            <a:lvl5pPr>
              <a:defRPr sz="1053"/>
            </a:lvl5pPr>
            <a:lvl6pPr>
              <a:defRPr sz="1053"/>
            </a:lvl6pPr>
            <a:lvl7pPr>
              <a:defRPr sz="1053"/>
            </a:lvl7pPr>
            <a:lvl8pPr>
              <a:defRPr sz="1053"/>
            </a:lvl8pPr>
            <a:lvl9pPr>
              <a:defRPr sz="10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8" y="3129286"/>
            <a:ext cx="3393533" cy="2895599"/>
          </a:xfrm>
        </p:spPr>
        <p:txBody>
          <a:bodyPr/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4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54" y="1854192"/>
            <a:ext cx="5081629" cy="1574808"/>
          </a:xfrm>
        </p:spPr>
        <p:txBody>
          <a:bodyPr anchor="b">
            <a:normAutofit/>
          </a:bodyPr>
          <a:lstStyle>
            <a:lvl1pPr algn="l">
              <a:defRPr sz="2707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34162" y="1143000"/>
            <a:ext cx="3193314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3"/>
            </a:lvl1pPr>
            <a:lvl2pPr marL="343769" indent="0">
              <a:buNone/>
              <a:defRPr sz="1203"/>
            </a:lvl2pPr>
            <a:lvl3pPr marL="687537" indent="0">
              <a:buNone/>
              <a:defRPr sz="1203"/>
            </a:lvl3pPr>
            <a:lvl4pPr marL="1031306" indent="0">
              <a:buNone/>
              <a:defRPr sz="1203"/>
            </a:lvl4pPr>
            <a:lvl5pPr marL="1375075" indent="0">
              <a:buNone/>
              <a:defRPr sz="1203"/>
            </a:lvl5pPr>
            <a:lvl6pPr marL="1718843" indent="0">
              <a:buNone/>
              <a:defRPr sz="1203"/>
            </a:lvl6pPr>
            <a:lvl7pPr marL="2062612" indent="0">
              <a:buNone/>
              <a:defRPr sz="1203"/>
            </a:lvl7pPr>
            <a:lvl8pPr marL="2406381" indent="0">
              <a:buNone/>
              <a:defRPr sz="1203"/>
            </a:lvl8pPr>
            <a:lvl9pPr marL="2750149" indent="0">
              <a:buNone/>
              <a:defRPr sz="120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398" y="3657600"/>
            <a:ext cx="5073721" cy="1371600"/>
          </a:xfrm>
        </p:spPr>
        <p:txBody>
          <a:bodyPr>
            <a:normAutofit/>
          </a:bodyPr>
          <a:lstStyle>
            <a:lvl1pPr marL="0" indent="0">
              <a:buNone/>
              <a:defRPr sz="1053"/>
            </a:lvl1pPr>
            <a:lvl2pPr marL="343769" indent="0">
              <a:buNone/>
              <a:defRPr sz="902"/>
            </a:lvl2pPr>
            <a:lvl3pPr marL="687537" indent="0">
              <a:buNone/>
              <a:defRPr sz="752"/>
            </a:lvl3pPr>
            <a:lvl4pPr marL="1031306" indent="0">
              <a:buNone/>
              <a:defRPr sz="677"/>
            </a:lvl4pPr>
            <a:lvl5pPr marL="1375075" indent="0">
              <a:buNone/>
              <a:defRPr sz="677"/>
            </a:lvl5pPr>
            <a:lvl6pPr marL="1718843" indent="0">
              <a:buNone/>
              <a:defRPr sz="677"/>
            </a:lvl6pPr>
            <a:lvl7pPr marL="2062612" indent="0">
              <a:buNone/>
              <a:defRPr sz="677"/>
            </a:lvl7pPr>
            <a:lvl8pPr marL="2406381" indent="0">
              <a:buNone/>
              <a:defRPr sz="677"/>
            </a:lvl8pPr>
            <a:lvl9pPr marL="2750149" indent="0">
              <a:buNone/>
              <a:defRPr sz="6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3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78464" y="1676400"/>
            <a:ext cx="37499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67674" y="-457200"/>
            <a:ext cx="2128322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78464" y="6096000"/>
            <a:ext cx="1317532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4810" y="2667000"/>
            <a:ext cx="5574176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10301976" y="0"/>
            <a:ext cx="912138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4681" y="452718"/>
            <a:ext cx="9383901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0870" y="2052925"/>
            <a:ext cx="8926733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32065" y="1791039"/>
            <a:ext cx="990599" cy="30412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4194313" y="6405282"/>
            <a:ext cx="7138966" cy="3765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7" b="0" i="0">
                <a:solidFill>
                  <a:schemeClr val="tx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29627" y="295741"/>
            <a:ext cx="83634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6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xmlns="" id="{1F8D0CB2-4866-0243-B72C-1ACC88F881A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7" y="6057903"/>
            <a:ext cx="810789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053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p:txStyles>
    <p:titleStyle>
      <a:lvl1pPr algn="l" defTabSz="343769" rtl="0" eaLnBrk="1" latinLnBrk="0" hangingPunct="1">
        <a:spcBef>
          <a:spcPct val="0"/>
        </a:spcBef>
        <a:buNone/>
        <a:defRPr sz="3158" b="0" i="0" kern="1200">
          <a:solidFill>
            <a:srgbClr val="FFFF0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827" indent="-257827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4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8624" indent="-214855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3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9422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3190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6959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90728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34496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8265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22034" indent="-171884" algn="l" defTabSz="343769" rtl="0" eaLnBrk="1" latinLnBrk="0" hangingPunct="1">
        <a:spcBef>
          <a:spcPts val="75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3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defTabSz="343769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2598" y="2636478"/>
            <a:ext cx="9270868" cy="11201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pt-PT" sz="3600" b="0" kern="1200" dirty="0" err="1"/>
              <a:t>Performing</a:t>
            </a:r>
            <a:r>
              <a:rPr lang="pt-PT" sz="3600" b="0" kern="1200" dirty="0"/>
              <a:t> </a:t>
            </a:r>
            <a:r>
              <a:rPr lang="pt-PT" sz="3600" b="0" kern="1200" dirty="0" err="1"/>
              <a:t>procedures</a:t>
            </a:r>
            <a:r>
              <a:rPr lang="pt-PT" sz="3600" b="0" kern="1200" dirty="0"/>
              <a:t> in </a:t>
            </a:r>
            <a:r>
              <a:rPr lang="pt-PT" sz="3600" b="0" kern="1200" dirty="0" err="1"/>
              <a:t>chronic</a:t>
            </a:r>
            <a:r>
              <a:rPr lang="pt-PT" sz="3600" b="0" kern="1200" dirty="0"/>
              <a:t> </a:t>
            </a:r>
            <a:r>
              <a:rPr lang="pt-PT" sz="3600" b="0" kern="1200" dirty="0" err="1"/>
              <a:t>liver</a:t>
            </a:r>
            <a:r>
              <a:rPr lang="pt-PT" sz="3600" b="0" kern="1200" dirty="0"/>
              <a:t> </a:t>
            </a:r>
            <a:r>
              <a:rPr lang="pt-PT" sz="3600" b="0" kern="1200" dirty="0" err="1"/>
              <a:t>disease</a:t>
            </a:r>
            <a:r>
              <a:rPr lang="pt-PT" sz="3600" b="0" kern="1200" dirty="0"/>
              <a:t> </a:t>
            </a:r>
            <a:r>
              <a:rPr lang="pt-PT" sz="3600" b="0" kern="1200" dirty="0" err="1"/>
              <a:t>patients</a:t>
            </a:r>
            <a:endParaRPr lang="pt-PT" sz="3600" dirty="0"/>
          </a:p>
        </p:txBody>
      </p:sp>
      <p:sp>
        <p:nvSpPr>
          <p:cNvPr id="3" name="object 3"/>
          <p:cNvSpPr/>
          <p:nvPr/>
        </p:nvSpPr>
        <p:spPr>
          <a:xfrm>
            <a:off x="9560719" y="152401"/>
            <a:ext cx="1436600" cy="10364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3106" y="5271419"/>
            <a:ext cx="1838981" cy="1414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10789" y="4343400"/>
            <a:ext cx="8918681" cy="98232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2512695" algn="r"/>
            <a:r>
              <a:rPr lang="pt-PT" sz="1800" b="1" spc="-15" dirty="0">
                <a:latin typeface="Calibri"/>
                <a:cs typeface="Calibri"/>
              </a:rPr>
              <a:t>Rui Gaspar</a:t>
            </a:r>
            <a:endParaRPr lang="pt-PT" dirty="0">
              <a:latin typeface="Calibri"/>
              <a:cs typeface="Calibri"/>
            </a:endParaRPr>
          </a:p>
          <a:p>
            <a:pPr marL="2512695" algn="r"/>
            <a:r>
              <a:rPr lang="pt-PT" b="1" spc="-10" dirty="0">
                <a:cs typeface="Calibri"/>
              </a:rPr>
              <a:t>Guilherme</a:t>
            </a:r>
            <a:r>
              <a:rPr lang="pt-PT" b="1" spc="65" dirty="0">
                <a:cs typeface="Calibri"/>
              </a:rPr>
              <a:t> </a:t>
            </a:r>
            <a:r>
              <a:rPr lang="pt-PT" b="1" spc="-5" dirty="0">
                <a:cs typeface="Calibri"/>
              </a:rPr>
              <a:t>Macedo</a:t>
            </a:r>
            <a:endParaRPr lang="pt-PT" dirty="0">
              <a:cs typeface="Calibri"/>
            </a:endParaRPr>
          </a:p>
          <a:p>
            <a:pPr marL="2573655" marR="6350" indent="-73660" algn="r"/>
            <a:r>
              <a:rPr lang="pt-PT" sz="1800" b="1" dirty="0">
                <a:latin typeface="Calibri"/>
                <a:cs typeface="Calibri"/>
              </a:rPr>
              <a:t>Centro Hospitalar </a:t>
            </a:r>
            <a:r>
              <a:rPr lang="pt-PT" sz="1800" b="1" dirty="0" err="1">
                <a:latin typeface="Calibri"/>
                <a:cs typeface="Calibri"/>
              </a:rPr>
              <a:t>Universítário</a:t>
            </a:r>
            <a:r>
              <a:rPr lang="pt-PT" sz="1800" b="1" dirty="0">
                <a:latin typeface="Calibri"/>
                <a:cs typeface="Calibri"/>
              </a:rPr>
              <a:t> de São João</a:t>
            </a:r>
            <a:endParaRPr sz="18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6185" y="914400"/>
            <a:ext cx="8142519" cy="617220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tabLst>
                <a:tab pos="240665" algn="l"/>
                <a:tab pos="241300" algn="l"/>
              </a:tabLst>
            </a:pPr>
            <a:r>
              <a:rPr lang="pt-PT" sz="2800" spc="-10" dirty="0">
                <a:solidFill>
                  <a:srgbClr val="FFFF00"/>
                </a:solidFill>
                <a:latin typeface="Calibri"/>
                <a:cs typeface="Calibri"/>
              </a:rPr>
              <a:t>COVID-19 </a:t>
            </a:r>
            <a:r>
              <a:rPr lang="pt-PT" sz="2800" spc="-10" dirty="0" err="1">
                <a:solidFill>
                  <a:srgbClr val="FFFF00"/>
                </a:solidFill>
                <a:latin typeface="Calibri"/>
                <a:cs typeface="Calibri"/>
              </a:rPr>
              <a:t>created</a:t>
            </a:r>
            <a:r>
              <a:rPr lang="pt-PT" sz="28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pt-PT" sz="2800" spc="-10" dirty="0" err="1">
                <a:solidFill>
                  <a:srgbClr val="FFFF00"/>
                </a:solidFill>
                <a:latin typeface="Calibri"/>
                <a:cs typeface="Calibri"/>
              </a:rPr>
              <a:t>several</a:t>
            </a:r>
            <a:r>
              <a:rPr lang="pt-PT" sz="28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pt-PT" sz="2800" spc="-10" dirty="0" err="1">
                <a:solidFill>
                  <a:srgbClr val="FFFF00"/>
                </a:solidFill>
                <a:latin typeface="Calibri"/>
                <a:cs typeface="Calibri"/>
              </a:rPr>
              <a:t>challenges</a:t>
            </a:r>
            <a:r>
              <a:rPr lang="pt-PT" sz="2800" spc="-10" dirty="0">
                <a:solidFill>
                  <a:srgbClr val="FFFF00"/>
                </a:solidFill>
                <a:latin typeface="Calibri"/>
                <a:cs typeface="Calibri"/>
              </a:rPr>
              <a:t> to </a:t>
            </a:r>
            <a:r>
              <a:rPr lang="pt-PT" sz="2800" spc="-10" dirty="0" err="1">
                <a:solidFill>
                  <a:srgbClr val="FFFF00"/>
                </a:solidFill>
                <a:latin typeface="Calibri"/>
                <a:cs typeface="Calibri"/>
              </a:rPr>
              <a:t>healthcare</a:t>
            </a:r>
            <a:r>
              <a:rPr lang="pt-PT" sz="2800" spc="-10" dirty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pt-PT" sz="2800" spc="-10" dirty="0" err="1">
                <a:solidFill>
                  <a:srgbClr val="FFFF00"/>
                </a:solidFill>
                <a:latin typeface="Calibri"/>
                <a:cs typeface="Calibri"/>
              </a:rPr>
              <a:t>services</a:t>
            </a:r>
            <a:r>
              <a:rPr lang="pt-PT" sz="2800" spc="-10" dirty="0">
                <a:solidFill>
                  <a:srgbClr val="FFFF00"/>
                </a:solidFill>
                <a:latin typeface="Calibri"/>
                <a:cs typeface="Calibri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tabLst>
                <a:tab pos="240665" algn="l"/>
                <a:tab pos="241300" algn="l"/>
              </a:tabLst>
            </a:pPr>
            <a:endParaRPr lang="pt-PT" sz="2800" b="1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tabLst>
                <a:tab pos="240665" algn="l"/>
                <a:tab pos="241300" algn="l"/>
              </a:tabLst>
            </a:pPr>
            <a:endParaRPr lang="pt-PT" sz="2800" b="1" spc="-10" dirty="0">
              <a:latin typeface="Calibri"/>
              <a:cs typeface="Calibri"/>
            </a:endParaRPr>
          </a:p>
          <a:p>
            <a:pPr marL="927100" lvl="1" indent="-457200">
              <a:spcBef>
                <a:spcPts val="90"/>
              </a:spcBef>
              <a:buClr>
                <a:srgbClr val="619DD1"/>
              </a:buClr>
              <a:buFont typeface="Wingdings" charset="2"/>
              <a:buChar char="Ø"/>
              <a:tabLst>
                <a:tab pos="240665" algn="l"/>
                <a:tab pos="241300" algn="l"/>
              </a:tabLst>
            </a:pPr>
            <a:r>
              <a:rPr lang="pt-PT" sz="2800" spc="-10" dirty="0" err="1">
                <a:latin typeface="Calibri"/>
                <a:cs typeface="Calibri"/>
              </a:rPr>
              <a:t>Avoid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physician-patient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contact</a:t>
            </a:r>
            <a:r>
              <a:rPr lang="pt-PT" sz="2800" spc="-10" dirty="0">
                <a:latin typeface="Calibri"/>
                <a:cs typeface="Calibri"/>
              </a:rPr>
              <a:t> to minimize viral </a:t>
            </a:r>
            <a:r>
              <a:rPr lang="pt-PT" sz="2800" spc="-10" dirty="0" err="1">
                <a:latin typeface="Calibri"/>
                <a:cs typeface="Calibri"/>
              </a:rPr>
              <a:t>dissemination</a:t>
            </a:r>
            <a:endParaRPr lang="pt-PT" sz="2800" spc="-10" dirty="0">
              <a:latin typeface="Calibri"/>
              <a:cs typeface="Calibri"/>
            </a:endParaRPr>
          </a:p>
          <a:p>
            <a:pPr marL="927100" lvl="1" indent="-457200">
              <a:spcBef>
                <a:spcPts val="90"/>
              </a:spcBef>
              <a:buClr>
                <a:srgbClr val="619DD1"/>
              </a:buClr>
              <a:buFont typeface="Wingdings" charset="2"/>
              <a:buChar char="Ø"/>
              <a:tabLst>
                <a:tab pos="240665" algn="l"/>
                <a:tab pos="241300" algn="l"/>
              </a:tabLst>
            </a:pPr>
            <a:endParaRPr lang="pt-PT" sz="2800" spc="-10" dirty="0">
              <a:latin typeface="Calibri"/>
              <a:cs typeface="Calibri"/>
            </a:endParaRPr>
          </a:p>
          <a:p>
            <a:pPr marL="927100" lvl="1" indent="-457200">
              <a:spcBef>
                <a:spcPts val="90"/>
              </a:spcBef>
              <a:buClr>
                <a:srgbClr val="619DD1"/>
              </a:buClr>
              <a:buFont typeface="Wingdings" charset="2"/>
              <a:buChar char="Ø"/>
              <a:tabLst>
                <a:tab pos="240665" algn="l"/>
                <a:tab pos="241300" algn="l"/>
              </a:tabLst>
            </a:pPr>
            <a:r>
              <a:rPr lang="pt-PT" sz="2800" spc="-10" dirty="0" err="1">
                <a:latin typeface="Calibri"/>
                <a:cs typeface="Calibri"/>
              </a:rPr>
              <a:t>At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the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same</a:t>
            </a:r>
            <a:r>
              <a:rPr lang="pt-PT" sz="2800" spc="-10" dirty="0">
                <a:latin typeface="Calibri"/>
                <a:cs typeface="Calibri"/>
              </a:rPr>
              <a:t> time </a:t>
            </a:r>
            <a:r>
              <a:rPr lang="pt-PT" sz="2800" spc="-10" dirty="0" err="1">
                <a:latin typeface="Calibri"/>
                <a:cs typeface="Calibri"/>
              </a:rPr>
              <a:t>we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should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provide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high-quality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health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care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services</a:t>
            </a:r>
            <a:endParaRPr lang="pt-PT" sz="2800" spc="-1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endParaRPr lang="pt-PT" sz="2800" b="1" spc="-1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endParaRPr lang="pt-PT" sz="2800" b="1" spc="-1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endParaRPr lang="pt-PT" sz="2800" b="1" spc="-1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endParaRPr lang="pt-PT" sz="2800" b="1" spc="-1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046" y="598422"/>
            <a:ext cx="11249700" cy="38472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tabLst>
                <a:tab pos="240665" algn="l"/>
                <a:tab pos="241300" algn="l"/>
              </a:tabLst>
            </a:pPr>
            <a:r>
              <a:rPr lang="pt-PT" sz="2800" spc="-10" dirty="0">
                <a:solidFill>
                  <a:srgbClr val="FFFF00"/>
                </a:solidFill>
                <a:latin typeface="Calibri"/>
                <a:cs typeface="Calibri"/>
              </a:rPr>
              <a:t>        </a:t>
            </a:r>
            <a:r>
              <a:rPr lang="pt-PT" sz="2800" spc="-10" dirty="0" err="1">
                <a:solidFill>
                  <a:srgbClr val="FFFF00"/>
                </a:solidFill>
                <a:latin typeface="Calibri"/>
                <a:cs typeface="Calibri"/>
              </a:rPr>
              <a:t>Endoscopy</a:t>
            </a:r>
            <a:r>
              <a:rPr lang="pt-PT" sz="2800" spc="-10" dirty="0">
                <a:solidFill>
                  <a:srgbClr val="FFFF00"/>
                </a:solidFill>
                <a:latin typeface="Calibri"/>
                <a:cs typeface="Calibri"/>
              </a:rPr>
              <a:t> and SARS-Cov-2 transmission: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tabLst>
                <a:tab pos="240665" algn="l"/>
                <a:tab pos="241300" algn="l"/>
              </a:tabLst>
            </a:pPr>
            <a:endParaRPr lang="pt-PT" sz="2800" b="1" spc="-10" dirty="0">
              <a:latin typeface="Calibri"/>
              <a:cs typeface="Calibri"/>
            </a:endParaRPr>
          </a:p>
          <a:p>
            <a:pPr marL="927100" lvl="1" indent="-457200">
              <a:spcBef>
                <a:spcPts val="90"/>
              </a:spcBef>
              <a:buClr>
                <a:srgbClr val="619DD1"/>
              </a:buClr>
              <a:buFont typeface="Wingdings" charset="2"/>
              <a:buChar char="Ø"/>
              <a:tabLst>
                <a:tab pos="240665" algn="l"/>
                <a:tab pos="241300" algn="l"/>
              </a:tabLst>
            </a:pPr>
            <a:r>
              <a:rPr lang="en-US" sz="2400" dirty="0"/>
              <a:t>Human-to-human transmission occurs mainly through respiratory secretions and aerosols, but also by feces and contaminated environmental surfaces.</a:t>
            </a:r>
            <a:r>
              <a:rPr lang="en-US" sz="2400" baseline="30000" dirty="0"/>
              <a:t>1-3</a:t>
            </a:r>
            <a:endParaRPr lang="pt-PT" sz="2400" b="1" spc="-10" dirty="0">
              <a:latin typeface="Calibri"/>
              <a:cs typeface="Calibri"/>
            </a:endParaRPr>
          </a:p>
          <a:p>
            <a:pPr marL="927100" lvl="1" indent="-457200">
              <a:spcBef>
                <a:spcPts val="90"/>
              </a:spcBef>
              <a:buClr>
                <a:srgbClr val="619DD1"/>
              </a:buClr>
              <a:buFont typeface="Wingdings" charset="2"/>
              <a:buChar char="Ø"/>
              <a:tabLst>
                <a:tab pos="240665" algn="l"/>
                <a:tab pos="241300" algn="l"/>
              </a:tabLst>
            </a:pPr>
            <a:endParaRPr lang="pt-PT" sz="2400" b="1" spc="-10" dirty="0">
              <a:latin typeface="Calibri"/>
              <a:cs typeface="Calibri"/>
            </a:endParaRPr>
          </a:p>
          <a:p>
            <a:pPr marL="927100" lvl="1" indent="-457200">
              <a:spcBef>
                <a:spcPts val="90"/>
              </a:spcBef>
              <a:buClr>
                <a:srgbClr val="619DD1"/>
              </a:buClr>
              <a:buFont typeface="Wingdings" charset="2"/>
              <a:buChar char="Ø"/>
              <a:tabLst>
                <a:tab pos="240665" algn="l"/>
                <a:tab pos="241300" algn="l"/>
              </a:tabLst>
            </a:pPr>
            <a:r>
              <a:rPr lang="en-US" sz="2400" dirty="0"/>
              <a:t>Endoscopy is a high risk procedure as healthcare providers will be exposed to respiratory and/or gastrointestinal fluids.</a:t>
            </a:r>
            <a:r>
              <a:rPr lang="en-US" sz="2400" baseline="30000" dirty="0"/>
              <a:t>3</a:t>
            </a:r>
          </a:p>
          <a:p>
            <a:pPr marL="927100" lvl="1" indent="-457200">
              <a:spcBef>
                <a:spcPts val="90"/>
              </a:spcBef>
              <a:buClr>
                <a:srgbClr val="619DD1"/>
              </a:buClr>
              <a:buFont typeface="Wingdings" charset="2"/>
              <a:buChar char="Ø"/>
              <a:tabLst>
                <a:tab pos="240665" algn="l"/>
                <a:tab pos="241300" algn="l"/>
              </a:tabLst>
            </a:pPr>
            <a:endParaRPr lang="en-US" sz="2400" b="1" spc="-10" baseline="30000" dirty="0">
              <a:latin typeface="Calibri"/>
              <a:cs typeface="Calibri"/>
            </a:endParaRPr>
          </a:p>
          <a:p>
            <a:pPr marL="927100" lvl="1" indent="-457200">
              <a:spcBef>
                <a:spcPts val="90"/>
              </a:spcBef>
              <a:buClr>
                <a:srgbClr val="619DD1"/>
              </a:buClr>
              <a:buFont typeface="Wingdings" charset="2"/>
              <a:buChar char="Ø"/>
              <a:tabLst>
                <a:tab pos="240665" algn="l"/>
                <a:tab pos="241300" algn="l"/>
              </a:tabLst>
            </a:pPr>
            <a:r>
              <a:rPr lang="en-US" sz="2400" dirty="0"/>
              <a:t>Thus, it is very important to strictly select the emergent procedures.</a:t>
            </a:r>
            <a:endParaRPr lang="pt-PT" sz="2400" b="1" spc="-1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  <a:buClr>
                <a:srgbClr val="619DD1"/>
              </a:buClr>
              <a:tabLst>
                <a:tab pos="240665" algn="l"/>
                <a:tab pos="241300" algn="l"/>
              </a:tabLst>
            </a:pPr>
            <a:endParaRPr lang="pt-PT" sz="2800" b="1" spc="-10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32971" y="5943601"/>
            <a:ext cx="6378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Xiao F, Gastroenterology 2020; 2. Del Rio C, JAMA 2020; </a:t>
            </a:r>
          </a:p>
          <a:p>
            <a:r>
              <a:rPr lang="en-US" dirty="0"/>
              <a:t>3. </a:t>
            </a:r>
            <a:r>
              <a:rPr lang="en-US" dirty="0" err="1"/>
              <a:t>Soetikno</a:t>
            </a:r>
            <a:r>
              <a:rPr lang="en-US" dirty="0"/>
              <a:t> R, </a:t>
            </a:r>
            <a:r>
              <a:rPr lang="en-US" dirty="0" err="1"/>
              <a:t>Gastrointest</a:t>
            </a:r>
            <a:r>
              <a:rPr lang="en-US" dirty="0"/>
              <a:t> </a:t>
            </a:r>
            <a:r>
              <a:rPr lang="en-US" dirty="0" err="1"/>
              <a:t>Endosc</a:t>
            </a:r>
            <a:r>
              <a:rPr lang="en-US" dirty="0"/>
              <a:t> 2020.</a:t>
            </a:r>
          </a:p>
        </p:txBody>
      </p:sp>
    </p:spTree>
    <p:extLst>
      <p:ext uri="{BB962C8B-B14F-4D97-AF65-F5344CB8AC3E}">
        <p14:creationId xmlns:p14="http://schemas.microsoft.com/office/powerpoint/2010/main" val="2131302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1579" y="1957388"/>
            <a:ext cx="7905196" cy="2089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PT" sz="2400" b="1" spc="-5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Endoscopic</a:t>
            </a:r>
            <a:r>
              <a:rPr lang="pt-PT" sz="2400" b="1" spc="-5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lang="pt-PT" sz="2400" b="1" spc="-5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band</a:t>
            </a:r>
            <a:r>
              <a:rPr lang="pt-PT" sz="2400" b="1" spc="-5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 </a:t>
            </a:r>
            <a:r>
              <a:rPr lang="pt-PT" sz="2400" b="1" spc="-5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ligation</a:t>
            </a:r>
            <a:r>
              <a:rPr lang="pt-PT" sz="2400" b="1" spc="-5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:</a:t>
            </a:r>
            <a:endParaRPr sz="2400" dirty="0">
              <a:solidFill>
                <a:schemeClr val="accent4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655"/>
              </a:spcBef>
              <a:buClr>
                <a:srgbClr val="619DD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pt-PT" sz="2400" spc="-10" dirty="0" err="1">
                <a:latin typeface="Calibri"/>
                <a:cs typeface="Calibri"/>
              </a:rPr>
              <a:t>Patients</a:t>
            </a:r>
            <a:r>
              <a:rPr lang="pt-PT" sz="2400" spc="-10" dirty="0">
                <a:latin typeface="Calibri"/>
                <a:cs typeface="Calibri"/>
              </a:rPr>
              <a:t> </a:t>
            </a:r>
            <a:r>
              <a:rPr lang="pt-PT" sz="2400" spc="-10" dirty="0" err="1">
                <a:latin typeface="Calibri"/>
                <a:cs typeface="Calibri"/>
              </a:rPr>
              <a:t>with</a:t>
            </a:r>
            <a:r>
              <a:rPr lang="pt-PT" sz="2400" spc="-10" dirty="0">
                <a:latin typeface="Calibri"/>
                <a:cs typeface="Calibri"/>
              </a:rPr>
              <a:t> </a:t>
            </a:r>
            <a:r>
              <a:rPr lang="pt-PT" sz="2400" spc="-10" dirty="0" err="1">
                <a:latin typeface="Calibri"/>
                <a:cs typeface="Calibri"/>
              </a:rPr>
              <a:t>large</a:t>
            </a:r>
            <a:r>
              <a:rPr lang="pt-PT" sz="2400" spc="-10" dirty="0">
                <a:latin typeface="Calibri"/>
                <a:cs typeface="Calibri"/>
              </a:rPr>
              <a:t> </a:t>
            </a:r>
            <a:r>
              <a:rPr lang="pt-PT" sz="2400" spc="-10" dirty="0" err="1">
                <a:latin typeface="Calibri"/>
                <a:cs typeface="Calibri"/>
              </a:rPr>
              <a:t>varices</a:t>
            </a:r>
            <a:r>
              <a:rPr lang="pt-PT" sz="2400" spc="-10" dirty="0">
                <a:latin typeface="Calibri"/>
                <a:cs typeface="Calibri"/>
              </a:rPr>
              <a:t> </a:t>
            </a:r>
            <a:r>
              <a:rPr lang="pt-PT" sz="2400" spc="-10" dirty="0" err="1">
                <a:latin typeface="Calibri"/>
                <a:cs typeface="Calibri"/>
              </a:rPr>
              <a:t>and</a:t>
            </a:r>
            <a:r>
              <a:rPr lang="pt-PT" sz="2400" spc="-10" dirty="0">
                <a:latin typeface="Calibri"/>
                <a:cs typeface="Calibri"/>
              </a:rPr>
              <a:t> </a:t>
            </a:r>
            <a:r>
              <a:rPr lang="pt-PT" sz="2400" spc="-10" dirty="0" err="1">
                <a:latin typeface="Calibri"/>
                <a:cs typeface="Calibri"/>
              </a:rPr>
              <a:t>red</a:t>
            </a:r>
            <a:r>
              <a:rPr lang="pt-PT" sz="2400" spc="-10" dirty="0">
                <a:latin typeface="Calibri"/>
                <a:cs typeface="Calibri"/>
              </a:rPr>
              <a:t> spots</a:t>
            </a:r>
            <a:endParaRPr sz="240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10"/>
              </a:spcBef>
              <a:buClr>
                <a:srgbClr val="619DD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pt-PT" sz="2400" spc="-30" dirty="0" err="1">
                <a:latin typeface="Calibri"/>
                <a:cs typeface="Calibri"/>
              </a:rPr>
              <a:t>Recent</a:t>
            </a:r>
            <a:r>
              <a:rPr lang="pt-PT" sz="2400" spc="-30" dirty="0">
                <a:latin typeface="Calibri"/>
                <a:cs typeface="Calibri"/>
              </a:rPr>
              <a:t> </a:t>
            </a:r>
            <a:r>
              <a:rPr lang="pt-PT" sz="2400" spc="-30" dirty="0" err="1">
                <a:latin typeface="Calibri"/>
                <a:cs typeface="Calibri"/>
              </a:rPr>
              <a:t>variceal</a:t>
            </a:r>
            <a:r>
              <a:rPr lang="pt-PT" sz="2400" spc="-30" dirty="0">
                <a:latin typeface="Calibri"/>
                <a:cs typeface="Calibri"/>
              </a:rPr>
              <a:t> </a:t>
            </a:r>
            <a:r>
              <a:rPr lang="pt-PT" sz="2400" spc="-30" dirty="0" err="1">
                <a:latin typeface="Calibri"/>
                <a:cs typeface="Calibri"/>
              </a:rPr>
              <a:t>bleeding</a:t>
            </a:r>
            <a:endParaRPr lang="pt-PT" sz="2400" spc="-30" dirty="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510"/>
              </a:spcBef>
              <a:buClr>
                <a:srgbClr val="619DD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pt-PT" sz="2400" spc="-30" dirty="0" err="1">
                <a:latin typeface="Calibri"/>
                <a:cs typeface="Calibri"/>
              </a:rPr>
              <a:t>Signs</a:t>
            </a:r>
            <a:r>
              <a:rPr lang="pt-PT" sz="2400" spc="-30" dirty="0">
                <a:latin typeface="Calibri"/>
                <a:cs typeface="Calibri"/>
              </a:rPr>
              <a:t> </a:t>
            </a:r>
            <a:r>
              <a:rPr lang="pt-PT" sz="2400" spc="-30" dirty="0" err="1">
                <a:latin typeface="Calibri"/>
                <a:cs typeface="Calibri"/>
              </a:rPr>
              <a:t>of</a:t>
            </a:r>
            <a:r>
              <a:rPr lang="pt-PT" sz="2400" spc="-30" dirty="0">
                <a:latin typeface="Calibri"/>
                <a:cs typeface="Calibri"/>
              </a:rPr>
              <a:t> </a:t>
            </a:r>
            <a:r>
              <a:rPr lang="pt-PT" sz="2400" spc="-30" dirty="0" err="1">
                <a:latin typeface="Calibri"/>
                <a:cs typeface="Calibri"/>
              </a:rPr>
              <a:t>active</a:t>
            </a:r>
            <a:r>
              <a:rPr lang="pt-PT" sz="2400" spc="-30" dirty="0">
                <a:latin typeface="Calibri"/>
                <a:cs typeface="Calibri"/>
              </a:rPr>
              <a:t> </a:t>
            </a:r>
            <a:r>
              <a:rPr lang="pt-PT" sz="2400" spc="-30" dirty="0" err="1">
                <a:latin typeface="Calibri"/>
                <a:cs typeface="Calibri"/>
              </a:rPr>
              <a:t>bleeding</a:t>
            </a:r>
            <a:r>
              <a:rPr lang="pt-PT" sz="2400" spc="-30" dirty="0">
                <a:latin typeface="Calibri"/>
                <a:cs typeface="Calibri"/>
              </a:rPr>
              <a:t> (</a:t>
            </a:r>
            <a:r>
              <a:rPr lang="pt-PT" sz="2400" spc="-30" dirty="0" err="1">
                <a:latin typeface="Calibri"/>
                <a:cs typeface="Calibri"/>
              </a:rPr>
              <a:t>hematemesis</a:t>
            </a:r>
            <a:r>
              <a:rPr lang="pt-PT" sz="2400" spc="-30" dirty="0">
                <a:latin typeface="Calibri"/>
                <a:cs typeface="Calibri"/>
              </a:rPr>
              <a:t>, </a:t>
            </a:r>
            <a:r>
              <a:rPr lang="pt-PT" sz="2400" spc="-30" dirty="0" err="1">
                <a:latin typeface="Calibri"/>
                <a:cs typeface="Calibri"/>
              </a:rPr>
              <a:t>malaena</a:t>
            </a:r>
            <a:r>
              <a:rPr lang="pt-PT" sz="2400" spc="-30" dirty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13223" y="603774"/>
            <a:ext cx="9281847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PT" sz="3200" spc="-110" dirty="0" err="1"/>
              <a:t>When</a:t>
            </a:r>
            <a:r>
              <a:rPr lang="pt-PT" sz="3200" spc="-110" dirty="0"/>
              <a:t> to </a:t>
            </a:r>
            <a:r>
              <a:rPr lang="pt-PT" sz="3200" spc="-110" dirty="0" err="1"/>
              <a:t>perform</a:t>
            </a:r>
            <a:r>
              <a:rPr lang="pt-PT" sz="3200" spc="-110" dirty="0"/>
              <a:t> </a:t>
            </a:r>
            <a:r>
              <a:rPr lang="pt-PT" sz="3200" spc="-110" dirty="0" err="1"/>
              <a:t>procedures</a:t>
            </a:r>
            <a:r>
              <a:rPr lang="pt-PT" sz="3200" spc="-110" dirty="0"/>
              <a:t> in </a:t>
            </a:r>
            <a:r>
              <a:rPr lang="pt-PT" sz="3200" spc="-110" dirty="0" err="1"/>
              <a:t>chronic</a:t>
            </a:r>
            <a:r>
              <a:rPr lang="pt-PT" sz="3200" spc="-110" dirty="0"/>
              <a:t> </a:t>
            </a:r>
            <a:r>
              <a:rPr lang="pt-PT" sz="3200" spc="-110" dirty="0" err="1"/>
              <a:t>liver</a:t>
            </a:r>
            <a:r>
              <a:rPr lang="pt-PT" sz="3200" spc="-110" dirty="0"/>
              <a:t> </a:t>
            </a:r>
            <a:r>
              <a:rPr lang="pt-PT" sz="3200" spc="-110" dirty="0" err="1"/>
              <a:t>disease</a:t>
            </a:r>
            <a:r>
              <a:rPr lang="pt-PT" sz="3200" spc="-110" dirty="0"/>
              <a:t> </a:t>
            </a:r>
            <a:r>
              <a:rPr lang="pt-PT" sz="3200" spc="-110" dirty="0" err="1"/>
              <a:t>patients</a:t>
            </a:r>
            <a:r>
              <a:rPr lang="pt-PT" sz="3200" spc="-110" dirty="0"/>
              <a:t>?</a:t>
            </a:r>
            <a:endParaRPr sz="3200" dirty="0"/>
          </a:p>
        </p:txBody>
      </p:sp>
      <p:sp>
        <p:nvSpPr>
          <p:cNvPr id="6" name="object 2"/>
          <p:cNvSpPr txBox="1"/>
          <p:nvPr/>
        </p:nvSpPr>
        <p:spPr>
          <a:xfrm>
            <a:off x="1580788" y="4648200"/>
            <a:ext cx="8554077" cy="963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PT" sz="2400" b="1" spc="-5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ECRP:</a:t>
            </a:r>
            <a:endParaRPr sz="2400" b="1" dirty="0">
              <a:solidFill>
                <a:schemeClr val="accent4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655"/>
              </a:spcBef>
              <a:buClr>
                <a:srgbClr val="619DD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pt-PT" sz="2400" spc="-10" dirty="0">
                <a:latin typeface="Calibri"/>
                <a:cs typeface="Calibri"/>
              </a:rPr>
              <a:t>Cases of cholangitis, sepsis or high suspicion of cholangiocarcinoma</a:t>
            </a:r>
            <a:endParaRPr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8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3483" y="2003272"/>
            <a:ext cx="8959472" cy="15234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PT" sz="2800" b="1" spc="-5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Paracentesis</a:t>
            </a:r>
            <a:r>
              <a:rPr lang="pt-PT" sz="2800" b="1" spc="-5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:</a:t>
            </a:r>
            <a:endParaRPr sz="2800" b="1" dirty="0">
              <a:solidFill>
                <a:schemeClr val="accent4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655"/>
              </a:spcBef>
              <a:buClr>
                <a:srgbClr val="619DD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pt-PT" sz="2800" spc="-10" dirty="0" err="1">
                <a:latin typeface="Calibri"/>
                <a:cs typeface="Calibri"/>
              </a:rPr>
              <a:t>Therapeutic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paracentesis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30" dirty="0">
                <a:latin typeface="Calibri"/>
                <a:cs typeface="Calibri"/>
              </a:rPr>
              <a:t>in </a:t>
            </a:r>
            <a:r>
              <a:rPr lang="pt-PT" sz="2800" spc="-30" dirty="0" err="1">
                <a:latin typeface="Calibri"/>
                <a:cs typeface="Calibri"/>
              </a:rPr>
              <a:t>patients</a:t>
            </a:r>
            <a:r>
              <a:rPr lang="pt-PT" sz="2800" spc="-30" dirty="0">
                <a:latin typeface="Calibri"/>
                <a:cs typeface="Calibri"/>
              </a:rPr>
              <a:t> </a:t>
            </a:r>
            <a:r>
              <a:rPr lang="pt-PT" sz="2800" spc="-30" dirty="0" err="1">
                <a:latin typeface="Calibri"/>
                <a:cs typeface="Calibri"/>
              </a:rPr>
              <a:t>with</a:t>
            </a:r>
            <a:r>
              <a:rPr lang="pt-PT" sz="2800" spc="-30" dirty="0">
                <a:latin typeface="Calibri"/>
                <a:cs typeface="Calibri"/>
              </a:rPr>
              <a:t> </a:t>
            </a:r>
            <a:r>
              <a:rPr lang="pt-PT" sz="2800" spc="-30" dirty="0" err="1">
                <a:latin typeface="Calibri"/>
                <a:cs typeface="Calibri"/>
              </a:rPr>
              <a:t>refractory</a:t>
            </a:r>
            <a:r>
              <a:rPr lang="pt-PT" sz="2800" spc="-30" dirty="0">
                <a:latin typeface="Calibri"/>
                <a:cs typeface="Calibri"/>
              </a:rPr>
              <a:t> </a:t>
            </a:r>
            <a:r>
              <a:rPr lang="pt-PT" sz="2800" spc="-30" dirty="0" err="1">
                <a:latin typeface="Calibri"/>
                <a:cs typeface="Calibri"/>
              </a:rPr>
              <a:t>large</a:t>
            </a:r>
            <a:r>
              <a:rPr lang="pt-PT" sz="2800" spc="-30" dirty="0">
                <a:latin typeface="Calibri"/>
                <a:cs typeface="Calibri"/>
              </a:rPr>
              <a:t> volume </a:t>
            </a:r>
            <a:r>
              <a:rPr lang="pt-PT" sz="2800" spc="-30" dirty="0" err="1">
                <a:latin typeface="Calibri"/>
                <a:cs typeface="Calibri"/>
              </a:rPr>
              <a:t>paracentesis</a:t>
            </a:r>
            <a:r>
              <a:rPr lang="pt-PT" sz="2800" spc="-30" dirty="0">
                <a:latin typeface="Calibri"/>
                <a:cs typeface="Calibri"/>
              </a:rPr>
              <a:t> 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13223" y="603774"/>
            <a:ext cx="9281847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PT" sz="3200" spc="-110" dirty="0"/>
              <a:t>When to perform procedures in chronic </a:t>
            </a:r>
            <a:r>
              <a:rPr lang="pt-PT" sz="3200" spc="-110" dirty="0" smtClean="0"/>
              <a:t>					liver </a:t>
            </a:r>
            <a:r>
              <a:rPr lang="pt-PT" sz="3200" spc="-110" dirty="0"/>
              <a:t>disease patients?</a:t>
            </a:r>
            <a:endParaRPr sz="3200" dirty="0"/>
          </a:p>
        </p:txBody>
      </p:sp>
      <p:sp>
        <p:nvSpPr>
          <p:cNvPr id="6" name="object 2"/>
          <p:cNvSpPr txBox="1"/>
          <p:nvPr/>
        </p:nvSpPr>
        <p:spPr>
          <a:xfrm>
            <a:off x="1013486" y="4343400"/>
            <a:ext cx="8959471" cy="10926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PT" sz="2800" b="1" spc="-5" dirty="0">
                <a:solidFill>
                  <a:schemeClr val="accent4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TIPS:</a:t>
            </a:r>
            <a:endParaRPr sz="2800" b="1" dirty="0">
              <a:solidFill>
                <a:schemeClr val="accent4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655"/>
              </a:spcBef>
              <a:buClr>
                <a:srgbClr val="619DD1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pt-PT" sz="2800" spc="-10" dirty="0">
                <a:latin typeface="Calibri"/>
                <a:cs typeface="Calibri"/>
              </a:rPr>
              <a:t>Cases </a:t>
            </a:r>
            <a:r>
              <a:rPr lang="pt-PT" sz="2800" spc="-10" dirty="0" err="1">
                <a:latin typeface="Calibri"/>
                <a:cs typeface="Calibri"/>
              </a:rPr>
              <a:t>of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refractory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variceal</a:t>
            </a:r>
            <a:r>
              <a:rPr lang="pt-PT" sz="2800" spc="-10" dirty="0">
                <a:latin typeface="Calibri"/>
                <a:cs typeface="Calibri"/>
              </a:rPr>
              <a:t> </a:t>
            </a:r>
            <a:r>
              <a:rPr lang="pt-PT" sz="2800" spc="-10" dirty="0" err="1">
                <a:latin typeface="Calibri"/>
                <a:cs typeface="Calibri"/>
              </a:rPr>
              <a:t>bleeding</a:t>
            </a:r>
            <a:endParaRPr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9370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8092" y="908574"/>
            <a:ext cx="9281847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pt-PT" sz="3200" spc="-110" dirty="0"/>
              <a:t>When to perform procedures in chronic </a:t>
            </a:r>
            <a:r>
              <a:rPr lang="pt-PT" sz="3200" spc="-110" dirty="0" smtClean="0"/>
              <a:t>					liver </a:t>
            </a:r>
            <a:r>
              <a:rPr lang="pt-PT" sz="3200" spc="-110" dirty="0"/>
              <a:t>disease patients?</a:t>
            </a:r>
            <a:endParaRPr sz="3200" dirty="0"/>
          </a:p>
        </p:txBody>
      </p:sp>
      <p:sp>
        <p:nvSpPr>
          <p:cNvPr id="7" name="object 4"/>
          <p:cNvSpPr txBox="1"/>
          <p:nvPr/>
        </p:nvSpPr>
        <p:spPr>
          <a:xfrm>
            <a:off x="1013486" y="2971800"/>
            <a:ext cx="9673729" cy="2010165"/>
          </a:xfrm>
          <a:prstGeom prst="rect">
            <a:avLst/>
          </a:prstGeom>
          <a:solidFill>
            <a:schemeClr val="tx2"/>
          </a:solidFill>
          <a:ln w="25400">
            <a:solidFill>
              <a:srgbClr val="1B5C9C"/>
            </a:solidFill>
          </a:ln>
        </p:spPr>
        <p:txBody>
          <a:bodyPr vert="horz" wrap="square" lIns="0" tIns="126364" rIns="0" bIns="0" rtlCol="0">
            <a:spAutoFit/>
          </a:bodyPr>
          <a:lstStyle/>
          <a:p>
            <a:pPr marL="91440" algn="ctr">
              <a:spcBef>
                <a:spcPts val="994"/>
              </a:spcBef>
              <a:tabLst>
                <a:tab pos="377825" algn="l"/>
                <a:tab pos="378460" algn="l"/>
              </a:tabLst>
            </a:pPr>
            <a:r>
              <a:rPr lang="pt-PT" sz="3200" b="1" spc="-5" dirty="0">
                <a:solidFill>
                  <a:schemeClr val="bg1">
                    <a:lumMod val="95000"/>
                  </a:schemeClr>
                </a:solidFill>
                <a:latin typeface="Calibri"/>
                <a:cs typeface="Calibri"/>
              </a:rPr>
              <a:t>All the procedures should be </a:t>
            </a: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performed under full set of PPE, including N95 masks and double gloves</a:t>
            </a:r>
            <a:r>
              <a:rPr lang="en-US" sz="3200" b="1" baseline="30000" dirty="0">
                <a:solidFill>
                  <a:schemeClr val="bg1">
                    <a:lumMod val="95000"/>
                  </a:schemeClr>
                </a:solidFill>
              </a:rPr>
              <a:t>5,6</a:t>
            </a:r>
            <a:endParaRPr lang="pt-PT" sz="3200" b="1" dirty="0">
              <a:solidFill>
                <a:schemeClr val="bg1">
                  <a:lumMod val="95000"/>
                </a:schemeClr>
              </a:solidFill>
            </a:endParaRPr>
          </a:p>
          <a:p>
            <a:pPr marL="377825" indent="-286385">
              <a:lnSpc>
                <a:spcPct val="100000"/>
              </a:lnSpc>
              <a:spcBef>
                <a:spcPts val="994"/>
              </a:spcBef>
              <a:buChar char="-"/>
              <a:tabLst>
                <a:tab pos="377825" algn="l"/>
                <a:tab pos="378460" algn="l"/>
              </a:tabLst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59341" y="5830670"/>
            <a:ext cx="6080919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5. Sultan S, Gastroenterology 2020.</a:t>
            </a:r>
          </a:p>
          <a:p>
            <a:r>
              <a:rPr lang="en-US" dirty="0"/>
              <a:t>6. </a:t>
            </a:r>
            <a:r>
              <a:rPr lang="en-US" dirty="0" err="1"/>
              <a:t>Repici</a:t>
            </a:r>
            <a:r>
              <a:rPr lang="en-US" dirty="0"/>
              <a:t> A, </a:t>
            </a:r>
            <a:r>
              <a:rPr lang="en-US" dirty="0" err="1"/>
              <a:t>Gastrointest</a:t>
            </a:r>
            <a:r>
              <a:rPr lang="en-US" dirty="0"/>
              <a:t> </a:t>
            </a:r>
            <a:r>
              <a:rPr lang="en-US" dirty="0" err="1"/>
              <a:t>Endosc</a:t>
            </a:r>
            <a:r>
              <a:rPr lang="en-US" dirty="0"/>
              <a:t> 2020.</a:t>
            </a:r>
          </a:p>
        </p:txBody>
      </p:sp>
    </p:spTree>
    <p:extLst>
      <p:ext uri="{BB962C8B-B14F-4D97-AF65-F5344CB8AC3E}">
        <p14:creationId xmlns:p14="http://schemas.microsoft.com/office/powerpoint/2010/main" val="100984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y16 WGO">
  <a:themeElements>
    <a:clrScheme name="Custom 8">
      <a:dk1>
        <a:srgbClr val="000000"/>
      </a:dk1>
      <a:lt1>
        <a:srgbClr val="FFFFFF"/>
      </a:lt1>
      <a:dk2>
        <a:srgbClr val="0E5580"/>
      </a:dk2>
      <a:lt2>
        <a:srgbClr val="EBEBEB"/>
      </a:lt2>
      <a:accent1>
        <a:srgbClr val="BF0000"/>
      </a:accent1>
      <a:accent2>
        <a:srgbClr val="FFB316"/>
      </a:accent2>
      <a:accent3>
        <a:srgbClr val="66B821"/>
      </a:accent3>
      <a:accent4>
        <a:srgbClr val="5AA0F5"/>
      </a:accent4>
      <a:accent5>
        <a:srgbClr val="75CEEC"/>
      </a:accent5>
      <a:accent6>
        <a:srgbClr val="65D6A0"/>
      </a:accent6>
      <a:hlink>
        <a:srgbClr val="FFB316"/>
      </a:hlink>
      <a:folHlink>
        <a:srgbClr val="BDE0F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y16 WGO" id="{E752911C-5A23-0140-8CCE-8F938D89052F}" vid="{BE58555C-1A3A-0140-AB81-560E21F1BE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May16 WGO</Template>
  <TotalTime>1384</TotalTime>
  <Words>254</Words>
  <Application>Microsoft Macintosh PowerPoint</Application>
  <PresentationFormat>Custom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May16 WGO</vt:lpstr>
      <vt:lpstr>Performing procedures in chronic liver disease patients</vt:lpstr>
      <vt:lpstr>PowerPoint Presentation</vt:lpstr>
      <vt:lpstr>PowerPoint Presentation</vt:lpstr>
      <vt:lpstr>When to perform procedures in chronic liver disease patients?</vt:lpstr>
      <vt:lpstr>When to perform procedures in chronic      liver disease patients?</vt:lpstr>
      <vt:lpstr>When to perform procedures in chronic      liver disease patients?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Rosa Coelho</dc:creator>
  <cp:lastModifiedBy>Cihan Yurdaydin</cp:lastModifiedBy>
  <cp:revision>17</cp:revision>
  <dcterms:created xsi:type="dcterms:W3CDTF">2017-07-14T21:51:22Z</dcterms:created>
  <dcterms:modified xsi:type="dcterms:W3CDTF">2020-06-03T02:00:50Z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2015-07-17T00:00:00Z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2017-07-14T00:00:00Z</vt:filetime>
  </property>
</Properties>
</file>