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78" r:id="rId2"/>
    <p:sldId id="287" r:id="rId3"/>
    <p:sldId id="288" r:id="rId4"/>
    <p:sldId id="279" r:id="rId5"/>
    <p:sldId id="292" r:id="rId6"/>
    <p:sldId id="280" r:id="rId7"/>
    <p:sldId id="281" r:id="rId8"/>
    <p:sldId id="282" r:id="rId9"/>
    <p:sldId id="283" r:id="rId10"/>
    <p:sldId id="294" r:id="rId11"/>
    <p:sldId id="296" r:id="rId12"/>
    <p:sldId id="284" r:id="rId13"/>
    <p:sldId id="285" r:id="rId14"/>
    <p:sldId id="297" r:id="rId15"/>
    <p:sldId id="289" r:id="rId16"/>
    <p:sldId id="298" r:id="rId17"/>
    <p:sldId id="290" r:id="rId18"/>
    <p:sldId id="295" r:id="rId19"/>
    <p:sldId id="300" r:id="rId20"/>
    <p:sldId id="293" r:id="rId21"/>
    <p:sldId id="286" r:id="rId22"/>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A1FA0CB-BFD4-455A-9F08-8429B84B226A}" type="slidenum">
              <a:rPr lang="en-US" altLang="en-US" smtClean="0"/>
              <a:pPr/>
              <a:t>‹#›</a:t>
            </a:fld>
            <a:endParaRPr lang="en-US" altLang="en-US"/>
          </a:p>
        </p:txBody>
      </p:sp>
    </p:spTree>
    <p:extLst>
      <p:ext uri="{BB962C8B-B14F-4D97-AF65-F5344CB8AC3E}">
        <p14:creationId xmlns:p14="http://schemas.microsoft.com/office/powerpoint/2010/main" val="210447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0008D76-84A8-4541-88EF-4F771B48536B}" type="slidenum">
              <a:rPr lang="en-US" altLang="en-US" smtClean="0"/>
              <a:pPr/>
              <a:t>‹#›</a:t>
            </a:fld>
            <a:endParaRPr lang="en-US" altLang="en-US"/>
          </a:p>
        </p:txBody>
      </p:sp>
    </p:spTree>
    <p:extLst>
      <p:ext uri="{BB962C8B-B14F-4D97-AF65-F5344CB8AC3E}">
        <p14:creationId xmlns:p14="http://schemas.microsoft.com/office/powerpoint/2010/main" val="408345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0008D76-84A8-4541-88EF-4F771B48536B}" type="slidenum">
              <a:rPr lang="en-US" altLang="en-US" smtClean="0"/>
              <a:pPr/>
              <a:t>‹#›</a:t>
            </a:fld>
            <a:endParaRPr lang="en-US" altLang="en-US"/>
          </a:p>
        </p:txBody>
      </p:sp>
    </p:spTree>
    <p:extLst>
      <p:ext uri="{BB962C8B-B14F-4D97-AF65-F5344CB8AC3E}">
        <p14:creationId xmlns:p14="http://schemas.microsoft.com/office/powerpoint/2010/main" val="1384763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0008D76-84A8-4541-88EF-4F771B48536B}" type="slidenum">
              <a:rPr lang="en-US" altLang="en-US" smtClean="0"/>
              <a:pPr/>
              <a:t>‹#›</a:t>
            </a:fld>
            <a:endParaRPr lang="en-US" alt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732288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0008D76-84A8-4541-88EF-4F771B48536B}" type="slidenum">
              <a:rPr lang="en-US" altLang="en-US" smtClean="0"/>
              <a:pPr/>
              <a:t>‹#›</a:t>
            </a:fld>
            <a:endParaRPr lang="en-US" altLang="en-US"/>
          </a:p>
        </p:txBody>
      </p:sp>
    </p:spTree>
    <p:extLst>
      <p:ext uri="{BB962C8B-B14F-4D97-AF65-F5344CB8AC3E}">
        <p14:creationId xmlns:p14="http://schemas.microsoft.com/office/powerpoint/2010/main" val="3502003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ltLang="en-US"/>
          </a:p>
        </p:txBody>
      </p:sp>
      <p:sp>
        <p:nvSpPr>
          <p:cNvPr id="4"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0008D76-84A8-4541-88EF-4F771B48536B}" type="slidenum">
              <a:rPr lang="en-US" altLang="en-US" smtClean="0"/>
              <a:pPr/>
              <a:t>‹#›</a:t>
            </a:fld>
            <a:endParaRPr lang="en-US" altLang="en-US"/>
          </a:p>
        </p:txBody>
      </p:sp>
    </p:spTree>
    <p:extLst>
      <p:ext uri="{BB962C8B-B14F-4D97-AF65-F5344CB8AC3E}">
        <p14:creationId xmlns:p14="http://schemas.microsoft.com/office/powerpoint/2010/main" val="3328571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ltLang="en-US"/>
          </a:p>
        </p:txBody>
      </p:sp>
      <p:sp>
        <p:nvSpPr>
          <p:cNvPr id="4"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0008D76-84A8-4541-88EF-4F771B48536B}" type="slidenum">
              <a:rPr lang="en-US" altLang="en-US" smtClean="0"/>
              <a:pPr/>
              <a:t>‹#›</a:t>
            </a:fld>
            <a:endParaRPr lang="en-US" altLang="en-US"/>
          </a:p>
        </p:txBody>
      </p:sp>
    </p:spTree>
    <p:extLst>
      <p:ext uri="{BB962C8B-B14F-4D97-AF65-F5344CB8AC3E}">
        <p14:creationId xmlns:p14="http://schemas.microsoft.com/office/powerpoint/2010/main" val="409255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5CE2574-F331-444A-9157-F98ABB88F8B6}" type="slidenum">
              <a:rPr lang="en-US" altLang="en-US" smtClean="0"/>
              <a:pPr/>
              <a:t>‹#›</a:t>
            </a:fld>
            <a:endParaRPr lang="en-US" altLang="en-US"/>
          </a:p>
        </p:txBody>
      </p:sp>
    </p:spTree>
    <p:extLst>
      <p:ext uri="{BB962C8B-B14F-4D97-AF65-F5344CB8AC3E}">
        <p14:creationId xmlns:p14="http://schemas.microsoft.com/office/powerpoint/2010/main" val="4193032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0BEEB42-60D1-4361-846C-5EF0CC96DEC6}" type="slidenum">
              <a:rPr lang="en-US" altLang="en-US" smtClean="0"/>
              <a:pPr/>
              <a:t>‹#›</a:t>
            </a:fld>
            <a:endParaRPr lang="en-US" altLang="en-US"/>
          </a:p>
        </p:txBody>
      </p:sp>
    </p:spTree>
    <p:extLst>
      <p:ext uri="{BB962C8B-B14F-4D97-AF65-F5344CB8AC3E}">
        <p14:creationId xmlns:p14="http://schemas.microsoft.com/office/powerpoint/2010/main" val="86576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5DFA539-66DA-4AA6-8420-72B8529FC899}" type="slidenum">
              <a:rPr lang="en-US" altLang="en-US" smtClean="0"/>
              <a:pPr/>
              <a:t>‹#›</a:t>
            </a:fld>
            <a:endParaRPr lang="en-US" altLang="en-US"/>
          </a:p>
        </p:txBody>
      </p:sp>
    </p:spTree>
    <p:extLst>
      <p:ext uri="{BB962C8B-B14F-4D97-AF65-F5344CB8AC3E}">
        <p14:creationId xmlns:p14="http://schemas.microsoft.com/office/powerpoint/2010/main" val="142375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7FB9DDB-2AB1-4E86-9A3D-3EBA669BDF61}" type="slidenum">
              <a:rPr lang="en-US" altLang="en-US" smtClean="0"/>
              <a:pPr/>
              <a:t>‹#›</a:t>
            </a:fld>
            <a:endParaRPr lang="en-US" altLang="en-US"/>
          </a:p>
        </p:txBody>
      </p:sp>
    </p:spTree>
    <p:extLst>
      <p:ext uri="{BB962C8B-B14F-4D97-AF65-F5344CB8AC3E}">
        <p14:creationId xmlns:p14="http://schemas.microsoft.com/office/powerpoint/2010/main" val="2829474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C40CDBE-B047-480A-9E49-E02B201AB509}" type="slidenum">
              <a:rPr lang="en-US" altLang="en-US" smtClean="0"/>
              <a:pPr/>
              <a:t>‹#›</a:t>
            </a:fld>
            <a:endParaRPr lang="en-US" altLang="en-US"/>
          </a:p>
        </p:txBody>
      </p:sp>
    </p:spTree>
    <p:extLst>
      <p:ext uri="{BB962C8B-B14F-4D97-AF65-F5344CB8AC3E}">
        <p14:creationId xmlns:p14="http://schemas.microsoft.com/office/powerpoint/2010/main" val="313337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A0114B0D-CCD4-46A0-8A8A-F54DAB7E8C02}" type="slidenum">
              <a:rPr lang="en-US" altLang="en-US" smtClean="0"/>
              <a:pPr/>
              <a:t>‹#›</a:t>
            </a:fld>
            <a:endParaRPr lang="en-US" altLang="en-US"/>
          </a:p>
        </p:txBody>
      </p:sp>
    </p:spTree>
    <p:extLst>
      <p:ext uri="{BB962C8B-B14F-4D97-AF65-F5344CB8AC3E}">
        <p14:creationId xmlns:p14="http://schemas.microsoft.com/office/powerpoint/2010/main" val="30749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en-US" altLang="en-US"/>
          </a:p>
        </p:txBody>
      </p:sp>
      <p:sp>
        <p:nvSpPr>
          <p:cNvPr id="5" name="Footer Placeholder 3"/>
          <p:cNvSpPr>
            <a:spLocks noGrp="1"/>
          </p:cNvSpPr>
          <p:nvPr>
            <p:ph type="ftr" sz="quarter" idx="11"/>
          </p:nvPr>
        </p:nvSpPr>
        <p:spPr/>
        <p:txBody>
          <a:bodyPr/>
          <a:lstStyle/>
          <a:p>
            <a:endParaRPr lang="en-US" altLang="en-US"/>
          </a:p>
        </p:txBody>
      </p:sp>
      <p:sp>
        <p:nvSpPr>
          <p:cNvPr id="6" name="Slide Number Placeholder 4"/>
          <p:cNvSpPr>
            <a:spLocks noGrp="1"/>
          </p:cNvSpPr>
          <p:nvPr>
            <p:ph type="sldNum" sz="quarter" idx="12"/>
          </p:nvPr>
        </p:nvSpPr>
        <p:spPr/>
        <p:txBody>
          <a:bodyPr/>
          <a:lstStyle/>
          <a:p>
            <a:fld id="{381145A7-A586-4A97-9E45-740559EA7334}" type="slidenum">
              <a:rPr lang="en-US" altLang="en-US" smtClean="0"/>
              <a:pPr/>
              <a:t>‹#›</a:t>
            </a:fld>
            <a:endParaRPr lang="en-US" altLang="en-US"/>
          </a:p>
        </p:txBody>
      </p:sp>
    </p:spTree>
    <p:extLst>
      <p:ext uri="{BB962C8B-B14F-4D97-AF65-F5344CB8AC3E}">
        <p14:creationId xmlns:p14="http://schemas.microsoft.com/office/powerpoint/2010/main" val="372948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ltLang="en-US"/>
          </a:p>
        </p:txBody>
      </p:sp>
      <p:sp>
        <p:nvSpPr>
          <p:cNvPr id="5" name="Footer Placeholder 2"/>
          <p:cNvSpPr>
            <a:spLocks noGrp="1"/>
          </p:cNvSpPr>
          <p:nvPr>
            <p:ph type="ftr" sz="quarter" idx="11"/>
          </p:nvPr>
        </p:nvSpPr>
        <p:spPr/>
        <p:txBody>
          <a:bodyPr/>
          <a:lstStyle/>
          <a:p>
            <a:endParaRPr lang="en-US" altLang="en-US"/>
          </a:p>
        </p:txBody>
      </p:sp>
      <p:sp>
        <p:nvSpPr>
          <p:cNvPr id="6" name="Slide Number Placeholder 3"/>
          <p:cNvSpPr>
            <a:spLocks noGrp="1"/>
          </p:cNvSpPr>
          <p:nvPr>
            <p:ph type="sldNum" sz="quarter" idx="12"/>
          </p:nvPr>
        </p:nvSpPr>
        <p:spPr/>
        <p:txBody>
          <a:bodyPr/>
          <a:lstStyle/>
          <a:p>
            <a:fld id="{55697F66-6BC6-4893-B01E-605CA18AF955}" type="slidenum">
              <a:rPr lang="en-US" altLang="en-US" smtClean="0"/>
              <a:pPr/>
              <a:t>‹#›</a:t>
            </a:fld>
            <a:endParaRPr lang="en-US" altLang="en-US"/>
          </a:p>
        </p:txBody>
      </p:sp>
    </p:spTree>
    <p:extLst>
      <p:ext uri="{BB962C8B-B14F-4D97-AF65-F5344CB8AC3E}">
        <p14:creationId xmlns:p14="http://schemas.microsoft.com/office/powerpoint/2010/main" val="206021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endParaRPr lang="en-US" altLang="en-US"/>
          </a:p>
        </p:txBody>
      </p:sp>
      <p:sp>
        <p:nvSpPr>
          <p:cNvPr id="5" name="Footer Placeholder 5"/>
          <p:cNvSpPr>
            <a:spLocks noGrp="1"/>
          </p:cNvSpPr>
          <p:nvPr>
            <p:ph type="ftr" sz="quarter" idx="11"/>
          </p:nvPr>
        </p:nvSpPr>
        <p:spPr/>
        <p:txBody>
          <a:bodyPr/>
          <a:lstStyle/>
          <a:p>
            <a:endParaRPr lang="en-US" altLang="en-US"/>
          </a:p>
        </p:txBody>
      </p:sp>
      <p:sp>
        <p:nvSpPr>
          <p:cNvPr id="6" name="Slide Number Placeholder 6"/>
          <p:cNvSpPr>
            <a:spLocks noGrp="1"/>
          </p:cNvSpPr>
          <p:nvPr>
            <p:ph type="sldNum" sz="quarter" idx="12"/>
          </p:nvPr>
        </p:nvSpPr>
        <p:spPr/>
        <p:txBody>
          <a:bodyPr/>
          <a:lstStyle/>
          <a:p>
            <a:fld id="{3CC0A011-0CE6-47B3-8DBC-93D28403A41B}" type="slidenum">
              <a:rPr lang="en-US" altLang="en-US" smtClean="0"/>
              <a:pPr/>
              <a:t>‹#›</a:t>
            </a:fld>
            <a:endParaRPr lang="en-US" altLang="en-US"/>
          </a:p>
        </p:txBody>
      </p:sp>
    </p:spTree>
    <p:extLst>
      <p:ext uri="{BB962C8B-B14F-4D97-AF65-F5344CB8AC3E}">
        <p14:creationId xmlns:p14="http://schemas.microsoft.com/office/powerpoint/2010/main" val="132839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24228C5-2357-4677-9156-D692CB2959CA}" type="slidenum">
              <a:rPr lang="en-US" altLang="en-US" smtClean="0"/>
              <a:pPr/>
              <a:t>‹#›</a:t>
            </a:fld>
            <a:endParaRPr lang="en-US" altLang="en-US"/>
          </a:p>
        </p:txBody>
      </p:sp>
    </p:spTree>
    <p:extLst>
      <p:ext uri="{BB962C8B-B14F-4D97-AF65-F5344CB8AC3E}">
        <p14:creationId xmlns:p14="http://schemas.microsoft.com/office/powerpoint/2010/main" val="211080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lt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lt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0008D76-84A8-4541-88EF-4F771B48536B}" type="slidenum">
              <a:rPr lang="en-US" altLang="en-US" smtClean="0"/>
              <a:pPr/>
              <a:t>‹#›</a:t>
            </a:fld>
            <a:endParaRPr lang="en-US" altLang="en-US"/>
          </a:p>
        </p:txBody>
      </p:sp>
    </p:spTree>
    <p:extLst>
      <p:ext uri="{BB962C8B-B14F-4D97-AF65-F5344CB8AC3E}">
        <p14:creationId xmlns:p14="http://schemas.microsoft.com/office/powerpoint/2010/main" val="182577256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hyperlink" Target="https://wgo.execinc.com/edibo/Du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go.execinc.com/edibo/Du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membership@worldgastroenterolog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orldgastroenterology.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go.execinc.com/edibo/Du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go.execinc.com/edibo/Du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828800"/>
            <a:ext cx="7772400" cy="1470025"/>
          </a:xfrm>
        </p:spPr>
        <p:txBody>
          <a:bodyPr anchor="ctr"/>
          <a:lstStyle/>
          <a:p>
            <a:r>
              <a:rPr lang="en-US" altLang="en-US" sz="4400" b="1" dirty="0" smtClean="0">
                <a:latin typeface="Arial" panose="020B0604020202020204" pitchFamily="34" charset="0"/>
                <a:cs typeface="Arial" panose="020B0604020202020204" pitchFamily="34" charset="0"/>
              </a:rPr>
              <a:t>WGO Member Societies</a:t>
            </a:r>
            <a:endParaRPr lang="en-US" altLang="en-US" sz="4400" b="1" dirty="0">
              <a:latin typeface="Arial" panose="020B0604020202020204" pitchFamily="34" charset="0"/>
              <a:cs typeface="Arial" panose="020B0604020202020204" pitchFamily="34" charset="0"/>
            </a:endParaRPr>
          </a:p>
        </p:txBody>
      </p:sp>
      <p:sp>
        <p:nvSpPr>
          <p:cNvPr id="19459" name="Rectangle 3"/>
          <p:cNvSpPr>
            <a:spLocks noGrp="1" noChangeArrowheads="1"/>
          </p:cNvSpPr>
          <p:nvPr>
            <p:ph type="subTitle" idx="1"/>
          </p:nvPr>
        </p:nvSpPr>
        <p:spPr>
          <a:xfrm>
            <a:off x="866442" y="3886200"/>
            <a:ext cx="6620968" cy="1752600"/>
          </a:xfrm>
        </p:spPr>
        <p:txBody>
          <a:bodyPr>
            <a:noAutofit/>
          </a:bodyPr>
          <a:lstStyle/>
          <a:p>
            <a:r>
              <a:rPr lang="en-US" altLang="en-US" sz="2400" dirty="0" smtClean="0">
                <a:solidFill>
                  <a:schemeClr val="tx1"/>
                </a:solidFill>
                <a:latin typeface="Arial" panose="020B0604020202020204" pitchFamily="34" charset="0"/>
                <a:cs typeface="Arial" panose="020B0604020202020204" pitchFamily="34" charset="0"/>
              </a:rPr>
              <a:t>Online Member Society Information and Update Form</a:t>
            </a:r>
          </a:p>
          <a:p>
            <a:r>
              <a:rPr lang="en-US" altLang="en-US" sz="2400" dirty="0">
                <a:solidFill>
                  <a:schemeClr val="tx1"/>
                </a:solidFill>
                <a:latin typeface="Arial" panose="020B0604020202020204" pitchFamily="34" charset="0"/>
                <a:cs typeface="Arial" panose="020B0604020202020204" pitchFamily="34" charset="0"/>
              </a:rPr>
              <a:t/>
            </a:r>
            <a:br>
              <a:rPr lang="en-US" altLang="en-US" sz="2400" dirty="0">
                <a:solidFill>
                  <a:schemeClr val="tx1"/>
                </a:solidFill>
                <a:latin typeface="Arial" panose="020B0604020202020204" pitchFamily="34" charset="0"/>
                <a:cs typeface="Arial" panose="020B0604020202020204" pitchFamily="34" charset="0"/>
              </a:rPr>
            </a:br>
            <a:r>
              <a:rPr lang="en-US" altLang="en-US" sz="2400" dirty="0" smtClean="0">
                <a:solidFill>
                  <a:schemeClr val="tx1"/>
                </a:solidFill>
                <a:latin typeface="Arial" panose="020B0604020202020204" pitchFamily="34" charset="0"/>
                <a:cs typeface="Arial" panose="020B0604020202020204" pitchFamily="34" charset="0"/>
              </a:rPr>
              <a:t>MAY </a:t>
            </a:r>
            <a:r>
              <a:rPr lang="en-US" altLang="en-US" sz="2400" dirty="0" smtClean="0">
                <a:solidFill>
                  <a:schemeClr val="tx1"/>
                </a:solidFill>
                <a:latin typeface="Arial" panose="020B0604020202020204" pitchFamily="34" charset="0"/>
                <a:cs typeface="Arial" panose="020B0604020202020204" pitchFamily="34" charset="0"/>
              </a:rPr>
              <a:t>2022</a:t>
            </a:r>
            <a:endParaRPr lang="en-US" altLang="en-US" sz="2400" dirty="0">
              <a:solidFill>
                <a:schemeClr val="tx1"/>
              </a:solidFill>
              <a:latin typeface="Arial" panose="020B0604020202020204" pitchFamily="34" charset="0"/>
              <a:cs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Some individuals are contacts for multiple societies (for example a regional affiliate and a Member Society). Once logged in, they will have to choose which society they wish to update. </a:t>
            </a:r>
          </a:p>
          <a:p>
            <a:r>
              <a:rPr lang="en-US" dirty="0" smtClean="0"/>
              <a:t>Returning to </a:t>
            </a:r>
            <a:r>
              <a:rPr lang="en-US" dirty="0">
                <a:hlinkClick r:id="rId2"/>
              </a:rPr>
              <a:t>https://</a:t>
            </a:r>
            <a:r>
              <a:rPr lang="en-US" dirty="0" smtClean="0">
                <a:hlinkClick r:id="rId2"/>
              </a:rPr>
              <a:t>wgo.execinc.com/edibo/Dues</a:t>
            </a:r>
            <a:r>
              <a:rPr lang="en-US" dirty="0" smtClean="0"/>
              <a:t> will allow them to choose to edit a </a:t>
            </a:r>
            <a:r>
              <a:rPr lang="en-US" smtClean="0"/>
              <a:t>different society.</a:t>
            </a:r>
            <a:endParaRPr lang="en-US" dirty="0"/>
          </a:p>
        </p:txBody>
      </p:sp>
    </p:spTree>
    <p:extLst>
      <p:ext uri="{BB962C8B-B14F-4D97-AF65-F5344CB8AC3E}">
        <p14:creationId xmlns:p14="http://schemas.microsoft.com/office/powerpoint/2010/main" val="144112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088" y="2339790"/>
            <a:ext cx="6711950" cy="3621458"/>
          </a:xfrm>
        </p:spPr>
      </p:pic>
      <p:sp>
        <p:nvSpPr>
          <p:cNvPr id="2" name="Title 1"/>
          <p:cNvSpPr>
            <a:spLocks noGrp="1"/>
          </p:cNvSpPr>
          <p:nvPr>
            <p:ph type="title"/>
          </p:nvPr>
        </p:nvSpPr>
        <p:spPr/>
        <p:txBody>
          <a:bodyPr/>
          <a:lstStyle/>
          <a:p>
            <a:r>
              <a:rPr lang="en-US" dirty="0"/>
              <a:t>Completing the Form</a:t>
            </a:r>
          </a:p>
        </p:txBody>
      </p:sp>
      <p:sp>
        <p:nvSpPr>
          <p:cNvPr id="5" name="TextBox 4"/>
          <p:cNvSpPr txBox="1"/>
          <p:nvPr/>
        </p:nvSpPr>
        <p:spPr>
          <a:xfrm>
            <a:off x="475185" y="1268353"/>
            <a:ext cx="6858000" cy="923330"/>
          </a:xfrm>
          <a:prstGeom prst="rect">
            <a:avLst/>
          </a:prstGeom>
          <a:noFill/>
        </p:spPr>
        <p:txBody>
          <a:bodyPr wrap="square" rtlCol="0">
            <a:spAutoFit/>
          </a:bodyPr>
          <a:lstStyle/>
          <a:p>
            <a:r>
              <a:rPr lang="en-US" dirty="0" smtClean="0"/>
              <a:t>Once logged in, you will see the menu for Member Society Dues and Information Update Form. Click any underlined title to view and edit that section.</a:t>
            </a:r>
            <a:endParaRPr lang="en-US" dirty="0"/>
          </a:p>
        </p:txBody>
      </p:sp>
      <p:sp>
        <p:nvSpPr>
          <p:cNvPr id="6" name="Left Arrow Callout 5"/>
          <p:cNvSpPr/>
          <p:nvPr/>
        </p:nvSpPr>
        <p:spPr>
          <a:xfrm>
            <a:off x="4495801" y="4724400"/>
            <a:ext cx="2286000" cy="533400"/>
          </a:xfrm>
          <a:prstGeom prst="leftArrowCallout">
            <a:avLst>
              <a:gd name="adj1" fmla="val 35417"/>
              <a:gd name="adj2" fmla="val 35417"/>
              <a:gd name="adj3" fmla="val 25000"/>
              <a:gd name="adj4" fmla="val 9054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 check indicates this section is complete</a:t>
            </a:r>
            <a:endParaRPr lang="en-US" sz="1200" dirty="0"/>
          </a:p>
        </p:txBody>
      </p:sp>
    </p:spTree>
    <p:extLst>
      <p:ext uri="{BB962C8B-B14F-4D97-AF65-F5344CB8AC3E}">
        <p14:creationId xmlns:p14="http://schemas.microsoft.com/office/powerpoint/2010/main" val="4036160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4432" y="1371600"/>
            <a:ext cx="4703567" cy="5181600"/>
          </a:xfrm>
        </p:spPr>
      </p:pic>
      <p:sp>
        <p:nvSpPr>
          <p:cNvPr id="2" name="Title 1"/>
          <p:cNvSpPr>
            <a:spLocks noGrp="1"/>
          </p:cNvSpPr>
          <p:nvPr>
            <p:ph type="title"/>
          </p:nvPr>
        </p:nvSpPr>
        <p:spPr/>
        <p:txBody>
          <a:bodyPr/>
          <a:lstStyle/>
          <a:p>
            <a:r>
              <a:rPr lang="en-US" dirty="0"/>
              <a:t>Completing the Form</a:t>
            </a:r>
          </a:p>
        </p:txBody>
      </p:sp>
      <p:sp>
        <p:nvSpPr>
          <p:cNvPr id="5" name="Right Arrow Callout 4"/>
          <p:cNvSpPr/>
          <p:nvPr/>
        </p:nvSpPr>
        <p:spPr>
          <a:xfrm>
            <a:off x="967244" y="3177390"/>
            <a:ext cx="2446266" cy="640080"/>
          </a:xfrm>
          <a:prstGeom prst="rightArrowCallout">
            <a:avLst>
              <a:gd name="adj1" fmla="val 25000"/>
              <a:gd name="adj2" fmla="val 25000"/>
              <a:gd name="adj3" fmla="val 25000"/>
              <a:gd name="adj4" fmla="val 8283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Fields marked with an asterisk (*) are required</a:t>
            </a:r>
            <a:endParaRPr lang="en-US" sz="1200" dirty="0"/>
          </a:p>
        </p:txBody>
      </p:sp>
      <p:sp>
        <p:nvSpPr>
          <p:cNvPr id="6" name="Left Arrow Callout 5"/>
          <p:cNvSpPr/>
          <p:nvPr/>
        </p:nvSpPr>
        <p:spPr>
          <a:xfrm>
            <a:off x="5784521" y="3276600"/>
            <a:ext cx="2743200" cy="731520"/>
          </a:xfrm>
          <a:prstGeom prst="leftArrowCallout">
            <a:avLst>
              <a:gd name="adj1" fmla="val 25000"/>
              <a:gd name="adj2" fmla="val 25000"/>
              <a:gd name="adj3" fmla="val 25000"/>
              <a:gd name="adj4" fmla="val 8426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Some fields may pre-populate, please review and confirm/correct all information</a:t>
            </a:r>
            <a:endParaRPr lang="en-US" sz="1200" dirty="0"/>
          </a:p>
        </p:txBody>
      </p:sp>
      <p:sp>
        <p:nvSpPr>
          <p:cNvPr id="3" name="Left Arrow Callout 2"/>
          <p:cNvSpPr/>
          <p:nvPr/>
        </p:nvSpPr>
        <p:spPr>
          <a:xfrm>
            <a:off x="4724400" y="6103770"/>
            <a:ext cx="2590800" cy="640080"/>
          </a:xfrm>
          <a:prstGeom prst="leftArrowCallout">
            <a:avLst>
              <a:gd name="adj1" fmla="val 25000"/>
              <a:gd name="adj2" fmla="val 25000"/>
              <a:gd name="adj3" fmla="val 25000"/>
              <a:gd name="adj4" fmla="val 8706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Use buttons to move between sections or to return to the menu</a:t>
            </a:r>
            <a:endParaRPr lang="en-US" sz="1200" dirty="0"/>
          </a:p>
        </p:txBody>
      </p:sp>
      <p:sp>
        <p:nvSpPr>
          <p:cNvPr id="10" name="Right Arrow Callout 9"/>
          <p:cNvSpPr/>
          <p:nvPr/>
        </p:nvSpPr>
        <p:spPr>
          <a:xfrm>
            <a:off x="978977" y="3883184"/>
            <a:ext cx="2446266" cy="640080"/>
          </a:xfrm>
          <a:prstGeom prst="rightArrowCallout">
            <a:avLst>
              <a:gd name="adj1" fmla="val 25000"/>
              <a:gd name="adj2" fmla="val 25000"/>
              <a:gd name="adj3" fmla="val 25000"/>
              <a:gd name="adj4" fmla="val 8283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Current Number of Society Members is required to calculate dues amount</a:t>
            </a:r>
            <a:endParaRPr lang="en-US" sz="1200" dirty="0"/>
          </a:p>
        </p:txBody>
      </p:sp>
    </p:spTree>
    <p:extLst>
      <p:ext uri="{BB962C8B-B14F-4D97-AF65-F5344CB8AC3E}">
        <p14:creationId xmlns:p14="http://schemas.microsoft.com/office/powerpoint/2010/main" val="50142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1447801"/>
            <a:ext cx="7315200" cy="4800606"/>
          </a:xfrm>
        </p:spPr>
        <p:txBody>
          <a:bodyPr/>
          <a:lstStyle/>
          <a:p>
            <a:pPr marL="0" indent="0">
              <a:buNone/>
            </a:pPr>
            <a:r>
              <a:rPr lang="en-US" sz="2400" dirty="0" smtClean="0"/>
              <a:t>Complete </a:t>
            </a:r>
            <a:r>
              <a:rPr lang="en-US" sz="2400" dirty="0"/>
              <a:t>all sections</a:t>
            </a:r>
            <a:r>
              <a:rPr lang="en-US" sz="2400" dirty="0" smtClean="0"/>
              <a:t>:</a:t>
            </a:r>
          </a:p>
          <a:p>
            <a:pPr lvl="1"/>
            <a:r>
              <a:rPr lang="en-US" sz="2000" dirty="0" smtClean="0"/>
              <a:t>Society Details</a:t>
            </a:r>
          </a:p>
          <a:p>
            <a:pPr lvl="1"/>
            <a:r>
              <a:rPr lang="en-US" sz="2000" dirty="0"/>
              <a:t>Upcoming Annual Organizational </a:t>
            </a:r>
            <a:r>
              <a:rPr lang="en-US" sz="2000" dirty="0" smtClean="0"/>
              <a:t>Meetings</a:t>
            </a:r>
          </a:p>
          <a:p>
            <a:pPr lvl="1"/>
            <a:r>
              <a:rPr lang="en-US" sz="2000" dirty="0"/>
              <a:t>Upcoming Organizational </a:t>
            </a:r>
            <a:r>
              <a:rPr lang="en-US" sz="2000" dirty="0" smtClean="0"/>
              <a:t>Anniversaries/Milestones</a:t>
            </a:r>
          </a:p>
          <a:p>
            <a:pPr lvl="1"/>
            <a:r>
              <a:rPr lang="en-US" sz="2000" dirty="0"/>
              <a:t>Officer </a:t>
            </a:r>
            <a:r>
              <a:rPr lang="en-US" sz="2000" dirty="0" smtClean="0"/>
              <a:t>Information</a:t>
            </a:r>
          </a:p>
          <a:p>
            <a:pPr lvl="1"/>
            <a:r>
              <a:rPr lang="en-US" sz="2000" dirty="0"/>
              <a:t>Society </a:t>
            </a:r>
            <a:r>
              <a:rPr lang="en-US" sz="2000" dirty="0" smtClean="0"/>
              <a:t>Information</a:t>
            </a:r>
          </a:p>
          <a:p>
            <a:pPr lvl="1"/>
            <a:r>
              <a:rPr lang="en-US" sz="2000" dirty="0" smtClean="0"/>
              <a:t>Permanent Secretariat</a:t>
            </a:r>
          </a:p>
          <a:p>
            <a:pPr lvl="1"/>
            <a:r>
              <a:rPr lang="en-US" sz="2000" dirty="0" smtClean="0"/>
              <a:t>President</a:t>
            </a:r>
          </a:p>
          <a:p>
            <a:pPr lvl="1"/>
            <a:r>
              <a:rPr lang="en-US" sz="2000" dirty="0" smtClean="0"/>
              <a:t>Secretary</a:t>
            </a:r>
            <a:endParaRPr lang="en-US" dirty="0"/>
          </a:p>
        </p:txBody>
      </p:sp>
    </p:spTree>
    <p:extLst>
      <p:ext uri="{BB962C8B-B14F-4D97-AF65-F5344CB8AC3E}">
        <p14:creationId xmlns:p14="http://schemas.microsoft.com/office/powerpoint/2010/main" val="73998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Review </a:t>
            </a:r>
            <a:r>
              <a:rPr lang="en-US" sz="4000" dirty="0"/>
              <a:t>and submit your </a:t>
            </a:r>
            <a:r>
              <a:rPr lang="en-US" sz="4000" dirty="0" smtClean="0"/>
              <a:t>form</a:t>
            </a:r>
            <a:endParaRPr lang="en-US" sz="40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200"/>
          <a:stretch/>
        </p:blipFill>
        <p:spPr>
          <a:xfrm>
            <a:off x="535728" y="2286000"/>
            <a:ext cx="8072545" cy="4572000"/>
          </a:xfrm>
        </p:spPr>
      </p:pic>
      <p:sp>
        <p:nvSpPr>
          <p:cNvPr id="5" name="TextBox 4"/>
          <p:cNvSpPr txBox="1"/>
          <p:nvPr/>
        </p:nvSpPr>
        <p:spPr>
          <a:xfrm>
            <a:off x="484710" y="1286470"/>
            <a:ext cx="7391400" cy="923330"/>
          </a:xfrm>
          <a:prstGeom prst="rect">
            <a:avLst/>
          </a:prstGeom>
          <a:noFill/>
        </p:spPr>
        <p:txBody>
          <a:bodyPr wrap="square" rtlCol="0">
            <a:spAutoFit/>
          </a:bodyPr>
          <a:lstStyle/>
          <a:p>
            <a:r>
              <a:rPr lang="en-US" dirty="0" smtClean="0"/>
              <a:t>You will see a review of all information submitted. If edits are needed, follow the link to go back to the menu. If all of the information is correct, click Continue at the bottom of the page to go to your billing summary.</a:t>
            </a:r>
            <a:endParaRPr lang="en-US" dirty="0"/>
          </a:p>
        </p:txBody>
      </p:sp>
    </p:spTree>
    <p:extLst>
      <p:ext uri="{BB962C8B-B14F-4D97-AF65-F5344CB8AC3E}">
        <p14:creationId xmlns:p14="http://schemas.microsoft.com/office/powerpoint/2010/main" val="300293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346" y="2052638"/>
            <a:ext cx="6347434" cy="4195762"/>
          </a:xfrm>
        </p:spPr>
      </p:pic>
      <p:sp>
        <p:nvSpPr>
          <p:cNvPr id="2" name="Title 1"/>
          <p:cNvSpPr>
            <a:spLocks noGrp="1"/>
          </p:cNvSpPr>
          <p:nvPr>
            <p:ph type="title"/>
          </p:nvPr>
        </p:nvSpPr>
        <p:spPr/>
        <p:txBody>
          <a:bodyPr/>
          <a:lstStyle/>
          <a:p>
            <a:r>
              <a:rPr lang="en-US" dirty="0" smtClean="0"/>
              <a:t>Billing Summary</a:t>
            </a:r>
            <a:endParaRPr lang="en-US" dirty="0"/>
          </a:p>
        </p:txBody>
      </p:sp>
      <p:sp>
        <p:nvSpPr>
          <p:cNvPr id="4" name="Right Arrow Callout 3"/>
          <p:cNvSpPr/>
          <p:nvPr/>
        </p:nvSpPr>
        <p:spPr>
          <a:xfrm>
            <a:off x="304800" y="4876800"/>
            <a:ext cx="2286000" cy="640080"/>
          </a:xfrm>
          <a:prstGeom prst="rightArrowCallout">
            <a:avLst>
              <a:gd name="adj1" fmla="val 28072"/>
              <a:gd name="adj2" fmla="val 37289"/>
              <a:gd name="adj3" fmla="val 29608"/>
              <a:gd name="adj4" fmla="val 81608"/>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Last chance to go back to previous pages</a:t>
            </a:r>
            <a:endParaRPr lang="en-US" sz="1200" dirty="0"/>
          </a:p>
        </p:txBody>
      </p:sp>
      <p:sp>
        <p:nvSpPr>
          <p:cNvPr id="9" name="Up Arrow Callout 8"/>
          <p:cNvSpPr/>
          <p:nvPr/>
        </p:nvSpPr>
        <p:spPr>
          <a:xfrm>
            <a:off x="2954533" y="5334000"/>
            <a:ext cx="2882748" cy="914400"/>
          </a:xfrm>
          <a:prstGeom prst="upArrowCallout">
            <a:avLst>
              <a:gd name="adj1" fmla="val 25000"/>
              <a:gd name="adj2" fmla="val 25000"/>
              <a:gd name="adj3" fmla="val 25000"/>
              <a:gd name="adj4" fmla="val 6067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Click to finalize your update form and receive your Membership Dues Invoice</a:t>
            </a:r>
            <a:endParaRPr lang="en-US" sz="1200" dirty="0"/>
          </a:p>
        </p:txBody>
      </p:sp>
      <p:sp>
        <p:nvSpPr>
          <p:cNvPr id="8" name="Left Arrow Callout 7"/>
          <p:cNvSpPr/>
          <p:nvPr/>
        </p:nvSpPr>
        <p:spPr>
          <a:xfrm>
            <a:off x="7453447" y="4358640"/>
            <a:ext cx="1735333" cy="838200"/>
          </a:xfrm>
          <a:prstGeom prst="leftArrowCallout">
            <a:avLst>
              <a:gd name="adj1" fmla="val 25000"/>
              <a:gd name="adj2" fmla="val 32373"/>
              <a:gd name="adj3" fmla="val 32373"/>
              <a:gd name="adj4" fmla="val 8150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prstClr val="white"/>
                </a:solidFill>
              </a:rPr>
              <a:t>Total due based on number of Society members</a:t>
            </a:r>
            <a:endParaRPr lang="en-US" sz="1200" dirty="0">
              <a:solidFill>
                <a:prstClr val="white"/>
              </a:solidFill>
            </a:endParaRPr>
          </a:p>
        </p:txBody>
      </p:sp>
    </p:spTree>
    <p:extLst>
      <p:ext uri="{BB962C8B-B14F-4D97-AF65-F5344CB8AC3E}">
        <p14:creationId xmlns:p14="http://schemas.microsoft.com/office/powerpoint/2010/main" val="3506418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Options</a:t>
            </a:r>
            <a:endParaRPr lang="en-US" dirty="0"/>
          </a:p>
        </p:txBody>
      </p:sp>
      <p:sp>
        <p:nvSpPr>
          <p:cNvPr id="3" name="Content Placeholder 2"/>
          <p:cNvSpPr>
            <a:spLocks noGrp="1"/>
          </p:cNvSpPr>
          <p:nvPr>
            <p:ph idx="1"/>
          </p:nvPr>
        </p:nvSpPr>
        <p:spPr>
          <a:xfrm>
            <a:off x="827700" y="1447801"/>
            <a:ext cx="6711654" cy="4800606"/>
          </a:xfrm>
        </p:spPr>
        <p:txBody>
          <a:bodyPr/>
          <a:lstStyle/>
          <a:p>
            <a:r>
              <a:rPr lang="en-US" dirty="0" smtClean="0"/>
              <a:t>In addition to wire transfers and checks, WGO accepts credit card payments.  </a:t>
            </a:r>
            <a:br>
              <a:rPr lang="en-US" dirty="0" smtClean="0"/>
            </a:br>
            <a:r>
              <a:rPr lang="en-US" dirty="0" smtClean="0"/>
              <a:t>Choose your payment method on this page:</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25" y="2743200"/>
            <a:ext cx="7924800" cy="2947858"/>
          </a:xfrm>
          <a:prstGeom prst="rect">
            <a:avLst/>
          </a:prstGeom>
        </p:spPr>
      </p:pic>
    </p:spTree>
    <p:extLst>
      <p:ext uri="{BB962C8B-B14F-4D97-AF65-F5344CB8AC3E}">
        <p14:creationId xmlns:p14="http://schemas.microsoft.com/office/powerpoint/2010/main" val="2171152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Your Renewal</a:t>
            </a:r>
            <a:endParaRPr lang="en-US" dirty="0"/>
          </a:p>
        </p:txBody>
      </p:sp>
      <p:sp>
        <p:nvSpPr>
          <p:cNvPr id="3" name="Content Placeholder 2"/>
          <p:cNvSpPr>
            <a:spLocks noGrp="1"/>
          </p:cNvSpPr>
          <p:nvPr>
            <p:ph idx="1"/>
          </p:nvPr>
        </p:nvSpPr>
        <p:spPr>
          <a:xfrm>
            <a:off x="827700" y="1600201"/>
            <a:ext cx="7315200" cy="4648206"/>
          </a:xfrm>
        </p:spPr>
        <p:txBody>
          <a:bodyPr>
            <a:normAutofit/>
          </a:bodyPr>
          <a:lstStyle/>
          <a:p>
            <a:r>
              <a:rPr lang="en-US" sz="2400" dirty="0" smtClean="0"/>
              <a:t>If you paid using a credit card, you will be sent an email verifying the transaction.</a:t>
            </a:r>
          </a:p>
          <a:p>
            <a:r>
              <a:rPr lang="en-US" sz="2400" dirty="0" smtClean="0"/>
              <a:t>If you chose to pay via wire transfer or check, an invoice will be generated.</a:t>
            </a:r>
            <a:endParaRPr lang="en-US" sz="2400" dirty="0"/>
          </a:p>
          <a:p>
            <a:r>
              <a:rPr lang="en-US" sz="2400" dirty="0" smtClean="0"/>
              <a:t> A </a:t>
            </a:r>
            <a:r>
              <a:rPr lang="en-US" sz="2400" dirty="0"/>
              <a:t>copy of your </a:t>
            </a:r>
            <a:r>
              <a:rPr lang="en-US" sz="2400" dirty="0" smtClean="0"/>
              <a:t>invoice </a:t>
            </a:r>
            <a:r>
              <a:rPr lang="en-US" sz="2400" dirty="0"/>
              <a:t>will also be sent to your e-mail </a:t>
            </a:r>
            <a:r>
              <a:rPr lang="en-US" sz="2400" dirty="0" smtClean="0"/>
              <a:t>address</a:t>
            </a:r>
          </a:p>
          <a:p>
            <a:r>
              <a:rPr lang="en-US" sz="2400" u="sng" dirty="0" smtClean="0"/>
              <a:t>All </a:t>
            </a:r>
            <a:r>
              <a:rPr lang="en-US" sz="2400" u="sng" dirty="0"/>
              <a:t>amounts due are in US Dollars (USD)</a:t>
            </a:r>
          </a:p>
          <a:p>
            <a:r>
              <a:rPr lang="en-US" sz="2400" dirty="0" smtClean="0"/>
              <a:t>Please </a:t>
            </a:r>
            <a:r>
              <a:rPr lang="en-US" sz="2400" dirty="0"/>
              <a:t>ensure that your </a:t>
            </a:r>
            <a:r>
              <a:rPr lang="en-US" sz="2400" dirty="0" smtClean="0"/>
              <a:t>society number </a:t>
            </a:r>
            <a:r>
              <a:rPr lang="en-US" sz="2400" dirty="0"/>
              <a:t>is included on the bank </a:t>
            </a:r>
            <a:r>
              <a:rPr lang="en-US" sz="2400" dirty="0" smtClean="0"/>
              <a:t>transfer</a:t>
            </a:r>
            <a:endParaRPr lang="en-US" sz="2400" dirty="0"/>
          </a:p>
        </p:txBody>
      </p:sp>
    </p:spTree>
    <p:extLst>
      <p:ext uri="{BB962C8B-B14F-4D97-AF65-F5344CB8AC3E}">
        <p14:creationId xmlns:p14="http://schemas.microsoft.com/office/powerpoint/2010/main" val="4024688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609600" y="685800"/>
            <a:ext cx="6400800" cy="646331"/>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spcBef>
                <a:spcPct val="50000"/>
              </a:spcBef>
            </a:pPr>
            <a:r>
              <a:rPr lang="en-US" altLang="en-US" dirty="0" smtClean="0"/>
              <a:t>If you paid by credit card you </a:t>
            </a:r>
            <a:r>
              <a:rPr lang="en-US" altLang="en-US" dirty="0"/>
              <a:t>will receive an </a:t>
            </a:r>
            <a:r>
              <a:rPr lang="en-US" altLang="en-US" dirty="0" smtClean="0"/>
              <a:t>e-mail </a:t>
            </a:r>
            <a:r>
              <a:rPr lang="en-US" altLang="en-US" dirty="0"/>
              <a:t>similar to the one </a:t>
            </a:r>
            <a:r>
              <a:rPr lang="en-US" altLang="en-US" dirty="0" smtClean="0"/>
              <a:t>below</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47800"/>
            <a:ext cx="6115904" cy="4953691"/>
          </a:xfrm>
          <a:prstGeom prst="rect">
            <a:avLst/>
          </a:prstGeom>
        </p:spPr>
      </p:pic>
    </p:spTree>
    <p:extLst>
      <p:ext uri="{BB962C8B-B14F-4D97-AF65-F5344CB8AC3E}">
        <p14:creationId xmlns:p14="http://schemas.microsoft.com/office/powerpoint/2010/main" val="1358106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1873" y="1600200"/>
            <a:ext cx="662025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609600" y="685800"/>
            <a:ext cx="6400800" cy="646331"/>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spcBef>
                <a:spcPct val="50000"/>
              </a:spcBef>
            </a:pPr>
            <a:r>
              <a:rPr lang="en-US" altLang="en-US" dirty="0" smtClean="0"/>
              <a:t>If you chose wire transfer or check you </a:t>
            </a:r>
            <a:r>
              <a:rPr lang="en-US" altLang="en-US" dirty="0"/>
              <a:t>will receive an </a:t>
            </a:r>
            <a:r>
              <a:rPr lang="en-US" altLang="en-US" dirty="0" smtClean="0"/>
              <a:t>e-mail </a:t>
            </a:r>
            <a:r>
              <a:rPr lang="en-US" altLang="en-US" dirty="0"/>
              <a:t>similar to the one below </a:t>
            </a:r>
            <a:r>
              <a:rPr lang="en-US" altLang="en-US" dirty="0" smtClean="0"/>
              <a:t>with a copy of your invoice</a:t>
            </a:r>
          </a:p>
        </p:txBody>
      </p:sp>
    </p:spTree>
    <p:extLst>
      <p:ext uri="{BB962C8B-B14F-4D97-AF65-F5344CB8AC3E}">
        <p14:creationId xmlns:p14="http://schemas.microsoft.com/office/powerpoint/2010/main" val="139711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Society Dues and Information Update Form</a:t>
            </a:r>
          </a:p>
        </p:txBody>
      </p:sp>
      <p:sp>
        <p:nvSpPr>
          <p:cNvPr id="3" name="Content Placeholder 2"/>
          <p:cNvSpPr>
            <a:spLocks noGrp="1"/>
          </p:cNvSpPr>
          <p:nvPr>
            <p:ph idx="1"/>
          </p:nvPr>
        </p:nvSpPr>
        <p:spPr>
          <a:xfrm>
            <a:off x="827700" y="2052925"/>
            <a:ext cx="7315200" cy="4195481"/>
          </a:xfrm>
        </p:spPr>
        <p:txBody>
          <a:bodyPr>
            <a:normAutofit/>
          </a:bodyPr>
          <a:lstStyle/>
          <a:p>
            <a:pPr marL="119063" indent="0">
              <a:buClr>
                <a:schemeClr val="tx1"/>
              </a:buClr>
              <a:buNone/>
            </a:pPr>
            <a:r>
              <a:rPr lang="en-US" sz="2400" dirty="0" smtClean="0"/>
              <a:t>There are three ways to access the form. </a:t>
            </a:r>
            <a:br>
              <a:rPr lang="en-US" sz="2400" dirty="0" smtClean="0"/>
            </a:br>
            <a:r>
              <a:rPr lang="en-US" sz="2400" dirty="0" smtClean="0"/>
              <a:t>Please use whichever you prefer:</a:t>
            </a:r>
          </a:p>
          <a:p>
            <a:pPr lvl="1" indent="-287338">
              <a:buClr>
                <a:schemeClr val="tx1"/>
              </a:buClr>
              <a:buFont typeface="+mj-lt"/>
              <a:buAutoNum type="arabicPeriod"/>
            </a:pPr>
            <a:r>
              <a:rPr lang="en-US" sz="2000" dirty="0" smtClean="0"/>
              <a:t>Use this direct link (click or </a:t>
            </a:r>
            <a:r>
              <a:rPr lang="en-US" sz="2000" dirty="0"/>
              <a:t>copy/paste): </a:t>
            </a:r>
            <a:r>
              <a:rPr lang="en-US" sz="2000" dirty="0">
                <a:hlinkClick r:id="rId2"/>
              </a:rPr>
              <a:t>https</a:t>
            </a:r>
            <a:r>
              <a:rPr lang="en-US" sz="2000" dirty="0" smtClean="0">
                <a:hlinkClick r:id="rId2"/>
              </a:rPr>
              <a:t>://wgo.execinc.com/edibo/Dues</a:t>
            </a:r>
            <a:r>
              <a:rPr lang="en-US" sz="2000" dirty="0" smtClean="0"/>
              <a:t>  </a:t>
            </a:r>
          </a:p>
          <a:p>
            <a:pPr lvl="1" indent="-287338">
              <a:buClr>
                <a:schemeClr val="tx1"/>
              </a:buClr>
              <a:buFont typeface="+mj-lt"/>
              <a:buAutoNum type="arabicPeriod"/>
            </a:pPr>
            <a:r>
              <a:rPr lang="en-US" sz="2000" dirty="0" smtClean="0"/>
              <a:t>From the WGO homepage </a:t>
            </a:r>
            <a:r>
              <a:rPr lang="en-US" sz="2000" dirty="0"/>
              <a:t>(illustrated on the next slide)</a:t>
            </a:r>
            <a:endParaRPr lang="en-US" sz="2000" dirty="0" smtClean="0"/>
          </a:p>
          <a:p>
            <a:pPr lvl="1" indent="-287338">
              <a:buClr>
                <a:schemeClr val="tx1"/>
              </a:buClr>
              <a:buFont typeface="+mj-lt"/>
              <a:buAutoNum type="arabicPeriod"/>
            </a:pPr>
            <a:r>
              <a:rPr lang="en-US" sz="2000" dirty="0" smtClean="0"/>
              <a:t>In the membership section of the WGO website </a:t>
            </a:r>
            <a:r>
              <a:rPr lang="en-US" sz="2000" dirty="0"/>
              <a:t>(illustrated on the next slide</a:t>
            </a:r>
            <a:r>
              <a:rPr lang="en-US" sz="2000" dirty="0" smtClean="0"/>
              <a:t>)</a:t>
            </a:r>
          </a:p>
        </p:txBody>
      </p:sp>
    </p:spTree>
    <p:extLst>
      <p:ext uri="{BB962C8B-B14F-4D97-AF65-F5344CB8AC3E}">
        <p14:creationId xmlns:p14="http://schemas.microsoft.com/office/powerpoint/2010/main" val="986925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1260" y="804979"/>
            <a:ext cx="4104339" cy="5443421"/>
          </a:xfrm>
        </p:spPr>
      </p:pic>
      <p:sp>
        <p:nvSpPr>
          <p:cNvPr id="4" name="Oval 3"/>
          <p:cNvSpPr/>
          <p:nvPr/>
        </p:nvSpPr>
        <p:spPr>
          <a:xfrm>
            <a:off x="5030088" y="4038600"/>
            <a:ext cx="760222"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4000" y="3276601"/>
            <a:ext cx="1055427"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p:cNvSpPr/>
          <p:nvPr/>
        </p:nvSpPr>
        <p:spPr>
          <a:xfrm>
            <a:off x="967452" y="2057400"/>
            <a:ext cx="1828800" cy="838200"/>
          </a:xfrm>
          <a:prstGeom prst="rightArrowCallout">
            <a:avLst>
              <a:gd name="adj1" fmla="val 37903"/>
              <a:gd name="adj2" fmla="val 33064"/>
              <a:gd name="adj3" fmla="val 25000"/>
              <a:gd name="adj4" fmla="val 8373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Member Society Number</a:t>
            </a:r>
            <a:endParaRPr lang="en-US" sz="1200" dirty="0"/>
          </a:p>
        </p:txBody>
      </p:sp>
      <p:sp>
        <p:nvSpPr>
          <p:cNvPr id="3" name="Left Arrow Callout 2"/>
          <p:cNvSpPr/>
          <p:nvPr/>
        </p:nvSpPr>
        <p:spPr>
          <a:xfrm>
            <a:off x="6698672" y="3124203"/>
            <a:ext cx="1725130" cy="533399"/>
          </a:xfrm>
          <a:prstGeom prst="leftArrowCallout">
            <a:avLst>
              <a:gd name="adj1" fmla="val 25000"/>
              <a:gd name="adj2" fmla="val 32373"/>
              <a:gd name="adj3" fmla="val 32373"/>
              <a:gd name="adj4" fmla="val 8150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a:solidFill>
                  <a:prstClr val="white"/>
                </a:solidFill>
              </a:rPr>
              <a:t>Total Amount due in US Dollars</a:t>
            </a:r>
          </a:p>
        </p:txBody>
      </p:sp>
      <p:sp>
        <p:nvSpPr>
          <p:cNvPr id="9" name="Oval 8"/>
          <p:cNvSpPr/>
          <p:nvPr/>
        </p:nvSpPr>
        <p:spPr>
          <a:xfrm>
            <a:off x="2829234" y="2133600"/>
            <a:ext cx="1219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Callout 9"/>
          <p:cNvSpPr/>
          <p:nvPr/>
        </p:nvSpPr>
        <p:spPr>
          <a:xfrm>
            <a:off x="6096000" y="4024745"/>
            <a:ext cx="1600200" cy="457200"/>
          </a:xfrm>
          <a:prstGeom prst="leftArrowCallout">
            <a:avLst>
              <a:gd name="adj1" fmla="val 25000"/>
              <a:gd name="adj2" fmla="val 32373"/>
              <a:gd name="adj3" fmla="val 32373"/>
              <a:gd name="adj4" fmla="val 8150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prstClr val="white"/>
                </a:solidFill>
              </a:rPr>
              <a:t>Invoice due date</a:t>
            </a:r>
            <a:endParaRPr lang="en-US" sz="1200" dirty="0">
              <a:solidFill>
                <a:prstClr val="white"/>
              </a:solidFill>
            </a:endParaRPr>
          </a:p>
        </p:txBody>
      </p:sp>
    </p:spTree>
    <p:extLst>
      <p:ext uri="{BB962C8B-B14F-4D97-AF65-F5344CB8AC3E}">
        <p14:creationId xmlns:p14="http://schemas.microsoft.com/office/powerpoint/2010/main" val="971810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827700" y="2052925"/>
            <a:ext cx="7315200" cy="4195481"/>
          </a:xfrm>
        </p:spPr>
        <p:txBody>
          <a:bodyPr>
            <a:normAutofit/>
          </a:bodyPr>
          <a:lstStyle/>
          <a:p>
            <a:r>
              <a:rPr lang="en-US" sz="2400" dirty="0" smtClean="0"/>
              <a:t>Please contact the WGO Executive Secretariat:</a:t>
            </a:r>
          </a:p>
          <a:p>
            <a:pPr lvl="1">
              <a:buFont typeface="Wingdings" panose="05000000000000000000" pitchFamily="2" charset="2"/>
              <a:buChar char="Ø"/>
            </a:pPr>
            <a:r>
              <a:rPr lang="en-US" sz="2000" dirty="0" smtClean="0"/>
              <a:t>E-mail: </a:t>
            </a:r>
            <a:r>
              <a:rPr lang="en-US" sz="2000" dirty="0" smtClean="0">
                <a:hlinkClick r:id="rId2"/>
              </a:rPr>
              <a:t>membership@worldgastroenterology.org</a:t>
            </a:r>
            <a:endParaRPr lang="en-US" sz="2000" dirty="0"/>
          </a:p>
          <a:p>
            <a:pPr lvl="1">
              <a:buFont typeface="Wingdings" panose="05000000000000000000" pitchFamily="2" charset="2"/>
              <a:buChar char="Ø"/>
            </a:pPr>
            <a:r>
              <a:rPr lang="en-US" sz="2000" dirty="0" smtClean="0"/>
              <a:t>Phone: +1 (414) 918-9798</a:t>
            </a:r>
            <a:endParaRPr lang="en-US" sz="2000" dirty="0"/>
          </a:p>
        </p:txBody>
      </p:sp>
    </p:spTree>
    <p:extLst>
      <p:ext uri="{BB962C8B-B14F-4D97-AF65-F5344CB8AC3E}">
        <p14:creationId xmlns:p14="http://schemas.microsoft.com/office/powerpoint/2010/main" val="14961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734"/>
            <a:ext cx="9144000" cy="6536531"/>
          </a:xfrm>
          <a:prstGeom prst="rect">
            <a:avLst/>
          </a:prstGeom>
        </p:spPr>
      </p:pic>
      <p:sp>
        <p:nvSpPr>
          <p:cNvPr id="11" name="Left Arrow Callout 10"/>
          <p:cNvSpPr/>
          <p:nvPr/>
        </p:nvSpPr>
        <p:spPr>
          <a:xfrm>
            <a:off x="4267200" y="4638243"/>
            <a:ext cx="2209800" cy="785812"/>
          </a:xfrm>
          <a:prstGeom prst="leftArrowCallout">
            <a:avLst>
              <a:gd name="adj1" fmla="val 25000"/>
              <a:gd name="adj2" fmla="val 32440"/>
              <a:gd name="adj3" fmla="val 27976"/>
              <a:gd name="adj4" fmla="val 7539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Online Login Link</a:t>
            </a:r>
            <a:endParaRPr lang="en-US" sz="1200" dirty="0"/>
          </a:p>
        </p:txBody>
      </p:sp>
      <p:sp>
        <p:nvSpPr>
          <p:cNvPr id="10" name="Left Arrow Callout 9"/>
          <p:cNvSpPr/>
          <p:nvPr/>
        </p:nvSpPr>
        <p:spPr>
          <a:xfrm>
            <a:off x="4724400" y="762000"/>
            <a:ext cx="4419600" cy="533399"/>
          </a:xfrm>
          <a:prstGeom prst="leftArrowCallout">
            <a:avLst>
              <a:gd name="adj1" fmla="val 29167"/>
              <a:gd name="adj2" fmla="val 33333"/>
              <a:gd name="adj3" fmla="val 31250"/>
              <a:gd name="adj4" fmla="val 915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WGO website: </a:t>
            </a:r>
            <a:r>
              <a:rPr lang="en-US" sz="1200" dirty="0" smtClean="0">
                <a:hlinkClick r:id="rId3"/>
              </a:rPr>
              <a:t>www.worldgastroenterology.org</a:t>
            </a:r>
            <a:r>
              <a:rPr lang="en-US" sz="1200" dirty="0" smtClean="0"/>
              <a:t> </a:t>
            </a:r>
            <a:endParaRPr lang="en-US" sz="1200" dirty="0"/>
          </a:p>
        </p:txBody>
      </p:sp>
    </p:spTree>
    <p:extLst>
      <p:ext uri="{BB962C8B-B14F-4D97-AF65-F5344CB8AC3E}">
        <p14:creationId xmlns:p14="http://schemas.microsoft.com/office/powerpoint/2010/main" val="50073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10" y="178594"/>
            <a:ext cx="8202090" cy="6156214"/>
          </a:xfrm>
          <a:prstGeom prst="rect">
            <a:avLst/>
          </a:prstGeom>
        </p:spPr>
      </p:pic>
      <p:sp>
        <p:nvSpPr>
          <p:cNvPr id="2" name="Left Arrow Callout 1"/>
          <p:cNvSpPr/>
          <p:nvPr/>
        </p:nvSpPr>
        <p:spPr>
          <a:xfrm>
            <a:off x="4191000" y="748145"/>
            <a:ext cx="4572000" cy="457200"/>
          </a:xfrm>
          <a:prstGeom prst="leftArrowCallout">
            <a:avLst>
              <a:gd name="adj1" fmla="val 33334"/>
              <a:gd name="adj2" fmla="val 33333"/>
              <a:gd name="adj3" fmla="val 35417"/>
              <a:gd name="adj4" fmla="val 90988"/>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cs typeface="Arial" panose="020B0604020202020204" pitchFamily="34" charset="0"/>
              </a:rPr>
              <a:t>Online Login Link #1: </a:t>
            </a:r>
            <a:r>
              <a:rPr lang="en-US" sz="1200" dirty="0" smtClean="0">
                <a:cs typeface="Arial" panose="020B0604020202020204" pitchFamily="34" charset="0"/>
                <a:hlinkClick r:id="rId3"/>
              </a:rPr>
              <a:t>https://wgo.execinc.com/edibo/Dues</a:t>
            </a:r>
            <a:r>
              <a:rPr lang="en-US" sz="1200" dirty="0" smtClean="0">
                <a:cs typeface="Arial" panose="020B0604020202020204" pitchFamily="34" charset="0"/>
              </a:rPr>
              <a:t> </a:t>
            </a:r>
            <a:endParaRPr lang="en-US" sz="1200" dirty="0">
              <a:cs typeface="Arial" panose="020B0604020202020204" pitchFamily="34" charset="0"/>
            </a:endParaRPr>
          </a:p>
        </p:txBody>
      </p:sp>
      <p:sp>
        <p:nvSpPr>
          <p:cNvPr id="3" name="Right Arrow Callout 2"/>
          <p:cNvSpPr/>
          <p:nvPr/>
        </p:nvSpPr>
        <p:spPr>
          <a:xfrm>
            <a:off x="-1066800" y="4724400"/>
            <a:ext cx="1828800" cy="457200"/>
          </a:xfrm>
          <a:prstGeom prst="rightArrowCallout">
            <a:avLst>
              <a:gd name="adj1" fmla="val 43100"/>
              <a:gd name="adj2" fmla="val 41667"/>
              <a:gd name="adj3" fmla="val 39584"/>
              <a:gd name="adj4" fmla="val 8188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For first time users</a:t>
            </a:r>
            <a:endParaRPr lang="en-US" sz="1200" dirty="0"/>
          </a:p>
        </p:txBody>
      </p:sp>
      <p:sp>
        <p:nvSpPr>
          <p:cNvPr id="6" name="Title 5"/>
          <p:cNvSpPr>
            <a:spLocks noGrp="1"/>
          </p:cNvSpPr>
          <p:nvPr>
            <p:ph type="title"/>
          </p:nvPr>
        </p:nvSpPr>
        <p:spPr>
          <a:xfrm>
            <a:off x="484710" y="452718"/>
            <a:ext cx="2944290" cy="766482"/>
          </a:xfrm>
        </p:spPr>
        <p:txBody>
          <a:bodyPr/>
          <a:lstStyle/>
          <a:p>
            <a:r>
              <a:rPr lang="en-US" dirty="0" smtClean="0"/>
              <a:t>Logging In</a:t>
            </a:r>
            <a:endParaRPr lang="en-US" dirty="0"/>
          </a:p>
        </p:txBody>
      </p:sp>
      <p:sp>
        <p:nvSpPr>
          <p:cNvPr id="8" name="Left Arrow Callout 7"/>
          <p:cNvSpPr/>
          <p:nvPr/>
        </p:nvSpPr>
        <p:spPr>
          <a:xfrm>
            <a:off x="5181600" y="2667000"/>
            <a:ext cx="3200400" cy="914400"/>
          </a:xfrm>
          <a:prstGeom prst="leftArrowCallout">
            <a:avLst>
              <a:gd name="adj1" fmla="val 18750"/>
              <a:gd name="adj2" fmla="val 25000"/>
              <a:gd name="adj3" fmla="val 25000"/>
              <a:gd name="adj4" fmla="val 8531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For Societies that have already set up a username and password, either for Membership or the Training Centers Online System</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1295400"/>
            <a:ext cx="7315200" cy="4953006"/>
          </a:xfrm>
        </p:spPr>
        <p:txBody>
          <a:bodyPr>
            <a:normAutofit fontScale="92500" lnSpcReduction="20000"/>
          </a:bodyPr>
          <a:lstStyle/>
          <a:p>
            <a:pPr marL="461963">
              <a:buClr>
                <a:schemeClr val="tx1"/>
              </a:buClr>
            </a:pPr>
            <a:r>
              <a:rPr lang="en-US" dirty="0"/>
              <a:t>If </a:t>
            </a:r>
            <a:r>
              <a:rPr lang="en-US" dirty="0" smtClean="0"/>
              <a:t>your Society </a:t>
            </a:r>
            <a:r>
              <a:rPr lang="en-US" dirty="0"/>
              <a:t>already </a:t>
            </a:r>
            <a:r>
              <a:rPr lang="en-US" dirty="0" smtClean="0"/>
              <a:t>has </a:t>
            </a:r>
            <a:r>
              <a:rPr lang="en-US" dirty="0"/>
              <a:t>a username and password for the WGO </a:t>
            </a:r>
            <a:r>
              <a:rPr lang="en-US" dirty="0" smtClean="0"/>
              <a:t>website, then you are a “Returning User”</a:t>
            </a:r>
            <a:endParaRPr lang="en-US" dirty="0"/>
          </a:p>
          <a:p>
            <a:pPr marL="685800" lvl="1" indent="-220663">
              <a:buClr>
                <a:schemeClr val="tx1"/>
              </a:buClr>
              <a:buFont typeface="Wingdings" panose="05000000000000000000" pitchFamily="2" charset="2"/>
              <a:buChar char="Ø"/>
            </a:pPr>
            <a:r>
              <a:rPr lang="en-US" dirty="0" smtClean="0"/>
              <a:t>If you </a:t>
            </a:r>
            <a:r>
              <a:rPr lang="en-US" dirty="0"/>
              <a:t>remember </a:t>
            </a:r>
            <a:r>
              <a:rPr lang="en-US" dirty="0" smtClean="0"/>
              <a:t>your Society’s username </a:t>
            </a:r>
            <a:r>
              <a:rPr lang="en-US" dirty="0"/>
              <a:t>and password, </a:t>
            </a:r>
            <a:r>
              <a:rPr lang="en-US" dirty="0" smtClean="0"/>
              <a:t>enter them to login</a:t>
            </a:r>
            <a:endParaRPr lang="en-US" dirty="0"/>
          </a:p>
          <a:p>
            <a:pPr marL="685800" lvl="1" indent="-220663">
              <a:buClr>
                <a:schemeClr val="tx1"/>
              </a:buClr>
              <a:buFont typeface="Wingdings" panose="05000000000000000000" pitchFamily="2" charset="2"/>
              <a:buChar char="Ø"/>
            </a:pPr>
            <a:r>
              <a:rPr lang="en-US" dirty="0" smtClean="0"/>
              <a:t>If </a:t>
            </a:r>
            <a:r>
              <a:rPr lang="en-US" dirty="0"/>
              <a:t>you would like to reset your </a:t>
            </a:r>
            <a:r>
              <a:rPr lang="en-US" dirty="0" smtClean="0"/>
              <a:t>Society’s username </a:t>
            </a:r>
            <a:r>
              <a:rPr lang="en-US" dirty="0"/>
              <a:t>and password, then please select </a:t>
            </a:r>
            <a:r>
              <a:rPr lang="en-US" dirty="0" smtClean="0"/>
              <a:t>“I forgot my username or password” </a:t>
            </a:r>
            <a:r>
              <a:rPr lang="en-US" dirty="0"/>
              <a:t>and enter your respective </a:t>
            </a:r>
            <a:r>
              <a:rPr lang="en-US" dirty="0" smtClean="0"/>
              <a:t>e-mail </a:t>
            </a:r>
            <a:r>
              <a:rPr lang="en-US" dirty="0"/>
              <a:t>address. You will then be sent an </a:t>
            </a:r>
            <a:r>
              <a:rPr lang="en-US" dirty="0" smtClean="0"/>
              <a:t>e-mail </a:t>
            </a:r>
            <a:r>
              <a:rPr lang="en-US" dirty="0"/>
              <a:t>with a link to set your account password. </a:t>
            </a:r>
          </a:p>
          <a:p>
            <a:pPr marL="461963">
              <a:buClr>
                <a:schemeClr val="tx1"/>
              </a:buClr>
            </a:pPr>
            <a:r>
              <a:rPr lang="en-US" dirty="0"/>
              <a:t>If you are new to the WGO website and do not have a username and password, </a:t>
            </a:r>
            <a:r>
              <a:rPr lang="en-US" dirty="0" smtClean="0"/>
              <a:t>then you are a New User.</a:t>
            </a:r>
          </a:p>
          <a:p>
            <a:pPr lvl="1">
              <a:buClr>
                <a:schemeClr val="tx1"/>
              </a:buClr>
              <a:buFont typeface="Wingdings" panose="05000000000000000000" pitchFamily="2" charset="2"/>
              <a:buChar char="Ø"/>
            </a:pPr>
            <a:r>
              <a:rPr lang="en-US" dirty="0" smtClean="0"/>
              <a:t>Select “I do not already have an account on the WGO website.”</a:t>
            </a:r>
          </a:p>
          <a:p>
            <a:pPr lvl="1">
              <a:buClr>
                <a:schemeClr val="tx1"/>
              </a:buClr>
              <a:buFont typeface="Wingdings" panose="05000000000000000000" pitchFamily="2" charset="2"/>
              <a:buChar char="Ø"/>
            </a:pPr>
            <a:r>
              <a:rPr lang="en-US" dirty="0" smtClean="0"/>
              <a:t>Please enter the e-mail address that received the e-mail from WGO and follow instructions to create your account.</a:t>
            </a:r>
            <a:endParaRPr lang="en-US" dirty="0"/>
          </a:p>
          <a:p>
            <a:pPr lvl="1">
              <a:buClr>
                <a:schemeClr val="tx1"/>
              </a:buClr>
              <a:buFont typeface="Wingdings" panose="05000000000000000000" pitchFamily="2" charset="2"/>
              <a:buChar char="Ø"/>
            </a:pPr>
            <a:r>
              <a:rPr lang="en-US" dirty="0" smtClean="0"/>
              <a:t>You only need to create an account one time. For </a:t>
            </a:r>
            <a:r>
              <a:rPr lang="en-US" dirty="0"/>
              <a:t>future returns to </a:t>
            </a:r>
            <a:r>
              <a:rPr lang="en-US" dirty="0" smtClean="0"/>
              <a:t>the Member </a:t>
            </a:r>
            <a:r>
              <a:rPr lang="en-US" dirty="0"/>
              <a:t>Society Dues and Information Update Form after your username and password are set, please return to </a:t>
            </a:r>
            <a:r>
              <a:rPr lang="en-US" dirty="0">
                <a:hlinkClick r:id="rId2"/>
              </a:rPr>
              <a:t>https://wgo.execinc.com/edibo/Dues</a:t>
            </a:r>
            <a:r>
              <a:rPr lang="en-US" dirty="0"/>
              <a:t> </a:t>
            </a:r>
            <a:r>
              <a:rPr lang="en-US" dirty="0" smtClean="0"/>
              <a:t>and </a:t>
            </a:r>
            <a:r>
              <a:rPr lang="en-US" dirty="0"/>
              <a:t>follow the Returning User instructions</a:t>
            </a:r>
            <a:r>
              <a:rPr lang="en-US" dirty="0" smtClean="0"/>
              <a:t>.</a:t>
            </a:r>
            <a:endParaRPr lang="en-US" dirty="0"/>
          </a:p>
        </p:txBody>
      </p:sp>
    </p:spTree>
    <p:extLst>
      <p:ext uri="{BB962C8B-B14F-4D97-AF65-F5344CB8AC3E}">
        <p14:creationId xmlns:p14="http://schemas.microsoft.com/office/powerpoint/2010/main" val="85570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Account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47224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2286000"/>
            <a:ext cx="6400800" cy="572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609600" y="1066800"/>
            <a:ext cx="6629400" cy="915988"/>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spcBef>
                <a:spcPct val="50000"/>
              </a:spcBef>
            </a:pPr>
            <a:r>
              <a:rPr lang="en-US" altLang="en-US" dirty="0"/>
              <a:t>You will receive an </a:t>
            </a:r>
            <a:r>
              <a:rPr lang="en-US" altLang="en-US" dirty="0" smtClean="0"/>
              <a:t>e-mail </a:t>
            </a:r>
            <a:r>
              <a:rPr lang="en-US" altLang="en-US" dirty="0"/>
              <a:t>similar to the one below which will direct you back to the </a:t>
            </a:r>
            <a:r>
              <a:rPr lang="en-US" altLang="en-US" dirty="0" smtClean="0"/>
              <a:t>WGO website </a:t>
            </a:r>
            <a:r>
              <a:rPr lang="en-US" altLang="en-US" dirty="0"/>
              <a:t>to create your username/password.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95400"/>
            <a:ext cx="6720672" cy="4876800"/>
          </a:xfrm>
          <a:prstGeom prst="rect">
            <a:avLst/>
          </a:prstGeom>
        </p:spPr>
      </p:pic>
      <p:sp>
        <p:nvSpPr>
          <p:cNvPr id="3" name="Left Arrow Callout 2"/>
          <p:cNvSpPr/>
          <p:nvPr/>
        </p:nvSpPr>
        <p:spPr>
          <a:xfrm>
            <a:off x="5867400" y="3200400"/>
            <a:ext cx="2286000" cy="609600"/>
          </a:xfrm>
          <a:prstGeom prst="leftArrowCallout">
            <a:avLst>
              <a:gd name="adj1" fmla="val 33333"/>
              <a:gd name="adj2" fmla="val 39583"/>
              <a:gd name="adj3" fmla="val 29167"/>
              <a:gd name="adj4" fmla="val 8121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Choose your own username</a:t>
            </a:r>
            <a:endParaRPr lang="en-US" sz="1200" dirty="0"/>
          </a:p>
        </p:txBody>
      </p:sp>
      <p:sp>
        <p:nvSpPr>
          <p:cNvPr id="4" name="Left Arrow Callout 3"/>
          <p:cNvSpPr/>
          <p:nvPr/>
        </p:nvSpPr>
        <p:spPr>
          <a:xfrm>
            <a:off x="5943600" y="3962400"/>
            <a:ext cx="2286000" cy="533400"/>
          </a:xfrm>
          <a:prstGeom prst="leftArrowCallout">
            <a:avLst>
              <a:gd name="adj1" fmla="val 33333"/>
              <a:gd name="adj2" fmla="val 39583"/>
              <a:gd name="adj3" fmla="val 29167"/>
              <a:gd name="adj4" fmla="val 8121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Choose your own password</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7457"/>
            <a:ext cx="9144000" cy="3643086"/>
          </a:xfrm>
          <a:prstGeom prst="rect">
            <a:avLst/>
          </a:prstGeom>
        </p:spPr>
      </p:pic>
      <p:sp>
        <p:nvSpPr>
          <p:cNvPr id="3" name="Left Arrow Callout 2"/>
          <p:cNvSpPr/>
          <p:nvPr/>
        </p:nvSpPr>
        <p:spPr>
          <a:xfrm>
            <a:off x="5486400" y="2667000"/>
            <a:ext cx="2209800" cy="762000"/>
          </a:xfrm>
          <a:prstGeom prst="leftArrowCallout">
            <a:avLst>
              <a:gd name="adj1" fmla="val 33333"/>
              <a:gd name="adj2" fmla="val 39583"/>
              <a:gd name="adj3" fmla="val 29167"/>
              <a:gd name="adj4" fmla="val 8590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Enter the username and password you just created</a:t>
            </a:r>
            <a:endParaRPr lang="en-US" sz="1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6">
      <a:dk1>
        <a:sysClr val="windowText" lastClr="000000"/>
      </a:dk1>
      <a:lt1>
        <a:sysClr val="window" lastClr="FFFFFF"/>
      </a:lt1>
      <a:dk2>
        <a:srgbClr val="0E5580"/>
      </a:dk2>
      <a:lt2>
        <a:srgbClr val="EBEBEB"/>
      </a:lt2>
      <a:accent1>
        <a:srgbClr val="BF0000"/>
      </a:accent1>
      <a:accent2>
        <a:srgbClr val="FFB316"/>
      </a:accent2>
      <a:accent3>
        <a:srgbClr val="66B821"/>
      </a:accent3>
      <a:accent4>
        <a:srgbClr val="5AA0F5"/>
      </a:accent4>
      <a:accent5>
        <a:srgbClr val="75CEEC"/>
      </a:accent5>
      <a:accent6>
        <a:srgbClr val="65D6A0"/>
      </a:accent6>
      <a:hlink>
        <a:srgbClr val="FFB316"/>
      </a:hlink>
      <a:folHlink>
        <a:srgbClr val="BDE0F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Override1.xml><?xml version="1.0" encoding="utf-8"?>
<a:themeOverride xmlns:a="http://schemas.openxmlformats.org/drawingml/2006/main">
  <a:clrScheme name="Custom 6">
    <a:dk1>
      <a:sysClr val="windowText" lastClr="000000"/>
    </a:dk1>
    <a:lt1>
      <a:sysClr val="window" lastClr="FFFFFF"/>
    </a:lt1>
    <a:dk2>
      <a:srgbClr val="0E5580"/>
    </a:dk2>
    <a:lt2>
      <a:srgbClr val="EBEBEB"/>
    </a:lt2>
    <a:accent1>
      <a:srgbClr val="BF0000"/>
    </a:accent1>
    <a:accent2>
      <a:srgbClr val="FFB316"/>
    </a:accent2>
    <a:accent3>
      <a:srgbClr val="66B821"/>
    </a:accent3>
    <a:accent4>
      <a:srgbClr val="5AA0F5"/>
    </a:accent4>
    <a:accent5>
      <a:srgbClr val="75CEEC"/>
    </a:accent5>
    <a:accent6>
      <a:srgbClr val="65D6A0"/>
    </a:accent6>
    <a:hlink>
      <a:srgbClr val="FFB316"/>
    </a:hlink>
    <a:folHlink>
      <a:srgbClr val="BDE0FB"/>
    </a:folHlink>
  </a:clrScheme>
</a:themeOverride>
</file>

<file path=docProps/app.xml><?xml version="1.0" encoding="utf-8"?>
<Properties xmlns="http://schemas.openxmlformats.org/officeDocument/2006/extended-properties" xmlns:vt="http://schemas.openxmlformats.org/officeDocument/2006/docPropsVTypes">
  <Template/>
  <TotalTime>1605</TotalTime>
  <Words>751</Words>
  <Application>Microsoft Office PowerPoint</Application>
  <PresentationFormat>On-screen Show (4:3)</PresentationFormat>
  <Paragraphs>68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Wingdings</vt:lpstr>
      <vt:lpstr>Wingdings 3</vt:lpstr>
      <vt:lpstr>Ion</vt:lpstr>
      <vt:lpstr>WGO Member Societies</vt:lpstr>
      <vt:lpstr>Member Society Dues and Information Update Form</vt:lpstr>
      <vt:lpstr>PowerPoint Presentation</vt:lpstr>
      <vt:lpstr>Logging In</vt:lpstr>
      <vt:lpstr>PowerPoint Presentation</vt:lpstr>
      <vt:lpstr>Creating a New Account</vt:lpstr>
      <vt:lpstr>PowerPoint Presentation</vt:lpstr>
      <vt:lpstr>PowerPoint Presentation</vt:lpstr>
      <vt:lpstr>PowerPoint Presentation</vt:lpstr>
      <vt:lpstr>PowerPoint Presentation</vt:lpstr>
      <vt:lpstr>Completing the Form</vt:lpstr>
      <vt:lpstr>Completing the Form</vt:lpstr>
      <vt:lpstr>PowerPoint Presentation</vt:lpstr>
      <vt:lpstr>Review and submit your form</vt:lpstr>
      <vt:lpstr>Billing Summary</vt:lpstr>
      <vt:lpstr>Payment Options</vt:lpstr>
      <vt:lpstr>Completing Your Renewal</vt:lpstr>
      <vt:lpstr>PowerPoint Presentation</vt:lpstr>
      <vt:lpstr>PowerPoint Presentation</vt:lpstr>
      <vt:lpstr>PowerPoint Presentation</vt:lpstr>
      <vt:lpstr>Questions?</vt:lpstr>
    </vt:vector>
  </TitlesOfParts>
  <Company>Executive Director,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EVink</dc:creator>
  <cp:lastModifiedBy>Jim Melberg</cp:lastModifiedBy>
  <cp:revision>126</cp:revision>
  <cp:lastPrinted>2020-02-26T18:15:48Z</cp:lastPrinted>
  <dcterms:created xsi:type="dcterms:W3CDTF">2014-06-27T16:03:41Z</dcterms:created>
  <dcterms:modified xsi:type="dcterms:W3CDTF">2022-05-12T11:50:07Z</dcterms:modified>
</cp:coreProperties>
</file>